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4"/>
  </p:sldMasterIdLst>
  <p:notesMasterIdLst>
    <p:notesMasterId r:id="rId30"/>
  </p:notesMasterIdLst>
  <p:handoutMasterIdLst>
    <p:handoutMasterId r:id="rId31"/>
  </p:handoutMasterIdLst>
  <p:sldIdLst>
    <p:sldId id="292" r:id="rId5"/>
    <p:sldId id="260" r:id="rId6"/>
    <p:sldId id="787" r:id="rId7"/>
    <p:sldId id="291" r:id="rId8"/>
    <p:sldId id="310" r:id="rId9"/>
    <p:sldId id="257" r:id="rId10"/>
    <p:sldId id="2147483624" r:id="rId11"/>
    <p:sldId id="2147483631" r:id="rId12"/>
    <p:sldId id="2147483633" r:id="rId13"/>
    <p:sldId id="317" r:id="rId14"/>
    <p:sldId id="318" r:id="rId15"/>
    <p:sldId id="277" r:id="rId16"/>
    <p:sldId id="258" r:id="rId17"/>
    <p:sldId id="2147483623" r:id="rId18"/>
    <p:sldId id="262" r:id="rId19"/>
    <p:sldId id="294" r:id="rId20"/>
    <p:sldId id="788" r:id="rId21"/>
    <p:sldId id="789" r:id="rId22"/>
    <p:sldId id="2147483647" r:id="rId23"/>
    <p:sldId id="256" r:id="rId24"/>
    <p:sldId id="259" r:id="rId25"/>
    <p:sldId id="2147483640" r:id="rId26"/>
    <p:sldId id="2147483639" r:id="rId27"/>
    <p:sldId id="790" r:id="rId28"/>
    <p:sldId id="293" r:id="rId29"/>
  </p:sldIdLst>
  <p:sldSz cx="12192000" cy="6858000"/>
  <p:notesSz cx="6858000" cy="9144000"/>
  <p:defaultTex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4D81"/>
    <a:srgbClr val="9CCEC7"/>
    <a:srgbClr val="043D8F"/>
    <a:srgbClr val="76CAF3"/>
    <a:srgbClr val="1AE1F6"/>
    <a:srgbClr val="738AC3"/>
    <a:srgbClr val="B5C1DF"/>
    <a:srgbClr val="E98B0D"/>
    <a:srgbClr val="E2973C"/>
    <a:srgbClr val="9BD4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7" autoAdjust="0"/>
    <p:restoredTop sz="94639" autoAdjust="0"/>
  </p:normalViewPr>
  <p:slideViewPr>
    <p:cSldViewPr snapToGrid="0">
      <p:cViewPr>
        <p:scale>
          <a:sx n="80" d="100"/>
          <a:sy n="80" d="100"/>
        </p:scale>
        <p:origin x="158" y="34"/>
      </p:cViewPr>
      <p:guideLst/>
    </p:cSldViewPr>
  </p:slideViewPr>
  <p:notesTextViewPr>
    <p:cViewPr>
      <p:scale>
        <a:sx n="1" d="1"/>
        <a:sy n="1" d="1"/>
      </p:scale>
      <p:origin x="0" y="0"/>
    </p:cViewPr>
  </p:notesTextViewPr>
  <p:sorterViewPr>
    <p:cViewPr varScale="1">
      <p:scale>
        <a:sx n="100" d="100"/>
        <a:sy n="100" d="100"/>
      </p:scale>
      <p:origin x="0" y="-6216"/>
    </p:cViewPr>
  </p:sorterViewPr>
  <p:notesViewPr>
    <p:cSldViewPr snapToGrid="0">
      <p:cViewPr varScale="1">
        <p:scale>
          <a:sx n="89" d="100"/>
          <a:sy n="89" d="100"/>
        </p:scale>
        <p:origin x="3798"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623AA0E9-8CD0-4A6E-A65E-A06028B83FE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dirty="0"/>
          </a:p>
        </p:txBody>
      </p:sp>
      <p:sp>
        <p:nvSpPr>
          <p:cNvPr id="3" name="Segnaposto data 2">
            <a:extLst>
              <a:ext uri="{FF2B5EF4-FFF2-40B4-BE49-F238E27FC236}">
                <a16:creationId xmlns:a16="http://schemas.microsoft.com/office/drawing/2014/main" id="{D5E2408B-C9AB-4665-AC99-B057BD0A43D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6FC0A7B-6666-4F41-AD03-C74B76B10001}" type="datetime1">
              <a:rPr lang="it-IT" smtClean="0"/>
              <a:t>16/09/2026</a:t>
            </a:fld>
            <a:endParaRPr lang="it-IT" dirty="0"/>
          </a:p>
        </p:txBody>
      </p:sp>
      <p:sp>
        <p:nvSpPr>
          <p:cNvPr id="4" name="Segnaposto piè di pagina 3">
            <a:extLst>
              <a:ext uri="{FF2B5EF4-FFF2-40B4-BE49-F238E27FC236}">
                <a16:creationId xmlns:a16="http://schemas.microsoft.com/office/drawing/2014/main" id="{8CD1B215-531B-4869-BD98-BD3B1390B1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dirty="0"/>
          </a:p>
        </p:txBody>
      </p:sp>
      <p:sp>
        <p:nvSpPr>
          <p:cNvPr id="5" name="Segnaposto numero diapositiva 4">
            <a:extLst>
              <a:ext uri="{FF2B5EF4-FFF2-40B4-BE49-F238E27FC236}">
                <a16:creationId xmlns:a16="http://schemas.microsoft.com/office/drawing/2014/main" id="{60B53F21-4D67-455D-8074-E9E6EC26FA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52858E0-3D38-47B7-97D4-4FE08D90D359}" type="slidenum">
              <a:rPr lang="it-IT" smtClean="0"/>
              <a:t>‹N›</a:t>
            </a:fld>
            <a:endParaRPr lang="it-IT" dirty="0"/>
          </a:p>
        </p:txBody>
      </p:sp>
    </p:spTree>
    <p:extLst>
      <p:ext uri="{BB962C8B-B14F-4D97-AF65-F5344CB8AC3E}">
        <p14:creationId xmlns:p14="http://schemas.microsoft.com/office/powerpoint/2010/main" val="2821443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noProof="0"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0E367B-2E0B-461C-8280-86016408BD7C}" type="datetime1">
              <a:rPr lang="it-IT" smtClean="0"/>
              <a:pPr/>
              <a:t>16/09/2026</a:t>
            </a:fld>
            <a:endParaRPr lang="it-IT"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it-IT" noProof="0"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it-IT" noProof="0" dirty="0"/>
              <a:t>Fare clic per modificare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noProof="0"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84ECAD9-32EE-4091-BDA5-6BD15ACC5E58}" type="slidenum">
              <a:rPr lang="it-IT" noProof="0" smtClean="0"/>
              <a:t>‹N›</a:t>
            </a:fld>
            <a:endParaRPr lang="it-IT" noProof="0" dirty="0"/>
          </a:p>
        </p:txBody>
      </p:sp>
    </p:spTree>
    <p:extLst>
      <p:ext uri="{BB962C8B-B14F-4D97-AF65-F5344CB8AC3E}">
        <p14:creationId xmlns:p14="http://schemas.microsoft.com/office/powerpoint/2010/main" val="1106618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titolo">
    <p:spTree>
      <p:nvGrpSpPr>
        <p:cNvPr id="1" name=""/>
        <p:cNvGrpSpPr/>
        <p:nvPr/>
      </p:nvGrpSpPr>
      <p:grpSpPr>
        <a:xfrm>
          <a:off x="0" y="0"/>
          <a:ext cx="0" cy="0"/>
          <a:chOff x="0" y="0"/>
          <a:chExt cx="0" cy="0"/>
        </a:xfrm>
      </p:grpSpPr>
      <p:sp>
        <p:nvSpPr>
          <p:cNvPr id="11" name="Segnaposto immagine 9">
            <a:extLst>
              <a:ext uri="{FF2B5EF4-FFF2-40B4-BE49-F238E27FC236}">
                <a16:creationId xmlns:a16="http://schemas.microsoft.com/office/drawing/2014/main" id="{D1D313A2-A4D4-40DF-A0C2-C29F64168525}"/>
              </a:ext>
            </a:extLst>
          </p:cNvPr>
          <p:cNvSpPr>
            <a:spLocks noGrp="1"/>
          </p:cNvSpPr>
          <p:nvPr>
            <p:ph type="pic" sz="quarter" idx="13"/>
          </p:nvPr>
        </p:nvSpPr>
        <p:spPr>
          <a:xfrm>
            <a:off x="0" y="0"/>
            <a:ext cx="12192000" cy="6858000"/>
          </a:xfrm>
        </p:spPr>
        <p:txBody>
          <a:bodyPr rtlCol="0"/>
          <a:lstStyle/>
          <a:p>
            <a:pPr rtl="0"/>
            <a:r>
              <a:rPr lang="it-IT" noProof="0"/>
              <a:t>Fare clic sull'icona per inserire un'immagine</a:t>
            </a:r>
            <a:endParaRPr lang="it-IT"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54DB44FF-F9B4-4E5D-9888-DD07079D4562}" type="datetime1">
              <a:rPr lang="it-IT" noProof="0" smtClean="0"/>
              <a:t>16/09/2026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3" name="Sottotitolo 2"/>
          <p:cNvSpPr>
            <a:spLocks noGrp="1"/>
          </p:cNvSpPr>
          <p:nvPr>
            <p:ph type="subTitle" idx="1"/>
          </p:nvPr>
        </p:nvSpPr>
        <p:spPr>
          <a:xfrm>
            <a:off x="1212850" y="4508500"/>
            <a:ext cx="5118100" cy="1279652"/>
          </a:xfrm>
        </p:spPr>
        <p:txBody>
          <a:bodyPr lIns="91440" rIns="91440" rtlCol="0">
            <a:normAutofit/>
          </a:bodyPr>
          <a:lstStyle>
            <a:lvl1pPr marL="0" indent="0" algn="l">
              <a:buNone/>
              <a:defRPr sz="2400" cap="all" spc="200" baseline="0">
                <a:solidFill>
                  <a:schemeClr val="bg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it-IT" noProof="0"/>
              <a:t>Fare clic per modificare lo stile del sottotitolo dello schema</a:t>
            </a:r>
            <a:endParaRPr lang="it-IT" noProof="0" dirty="0"/>
          </a:p>
        </p:txBody>
      </p:sp>
      <p:sp>
        <p:nvSpPr>
          <p:cNvPr id="2" name="Titolo 1"/>
          <p:cNvSpPr>
            <a:spLocks noGrp="1"/>
          </p:cNvSpPr>
          <p:nvPr>
            <p:ph type="ctrTitle"/>
          </p:nvPr>
        </p:nvSpPr>
        <p:spPr>
          <a:xfrm>
            <a:off x="1212850" y="2057400"/>
            <a:ext cx="5118100" cy="1929066"/>
          </a:xfrm>
        </p:spPr>
        <p:txBody>
          <a:bodyPr rtlCol="0" anchor="b">
            <a:noAutofit/>
          </a:bodyPr>
          <a:lstStyle>
            <a:lvl1pPr algn="l">
              <a:lnSpc>
                <a:spcPct val="90000"/>
              </a:lnSpc>
              <a:defRPr sz="5400" b="1" spc="-50" baseline="0">
                <a:solidFill>
                  <a:schemeClr val="bg1"/>
                </a:solidFill>
                <a:latin typeface="+mn-lt"/>
              </a:defRPr>
            </a:lvl1pPr>
          </a:lstStyle>
          <a:p>
            <a:pPr rtl="0"/>
            <a:r>
              <a:rPr lang="it-IT" noProof="0"/>
              <a:t>Fare clic per modificare lo stile del titolo dello schema</a:t>
            </a:r>
            <a:endParaRPr lang="it-IT" noProof="0" dirty="0"/>
          </a:p>
        </p:txBody>
      </p:sp>
    </p:spTree>
    <p:extLst>
      <p:ext uri="{BB962C8B-B14F-4D97-AF65-F5344CB8AC3E}">
        <p14:creationId xmlns:p14="http://schemas.microsoft.com/office/powerpoint/2010/main"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Diapositiva titolo">
    <p:spTree>
      <p:nvGrpSpPr>
        <p:cNvPr id="1" name=""/>
        <p:cNvGrpSpPr/>
        <p:nvPr/>
      </p:nvGrpSpPr>
      <p:grpSpPr>
        <a:xfrm>
          <a:off x="0" y="0"/>
          <a:ext cx="0" cy="0"/>
          <a:chOff x="0" y="0"/>
          <a:chExt cx="0" cy="0"/>
        </a:xfrm>
      </p:grpSpPr>
      <p:sp>
        <p:nvSpPr>
          <p:cNvPr id="13" name="Parallelogramma 14">
            <a:extLst>
              <a:ext uri="{FF2B5EF4-FFF2-40B4-BE49-F238E27FC236}">
                <a16:creationId xmlns:a16="http://schemas.microsoft.com/office/drawing/2014/main" id="{F5AA8A10-E19C-430B-9D5D-8D12F92BFEC5}"/>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12" name="Rettangolo 11">
            <a:extLst>
              <a:ext uri="{FF2B5EF4-FFF2-40B4-BE49-F238E27FC236}">
                <a16:creationId xmlns:a16="http://schemas.microsoft.com/office/drawing/2014/main" id="{A7C93D4F-3003-4D58-9AFB-356A0F800F42}"/>
              </a:ext>
            </a:extLst>
          </p:cNvPr>
          <p:cNvSpPr/>
          <p:nvPr userDrawn="1"/>
        </p:nvSpPr>
        <p:spPr>
          <a:xfrm>
            <a:off x="4653265" y="0"/>
            <a:ext cx="139933" cy="6858000"/>
          </a:xfrm>
          <a:prstGeom prst="rect">
            <a:avLst/>
          </a:prstGeom>
          <a:solidFill>
            <a:srgbClr val="9CCE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C3F388D4-15DF-446A-91AA-72876CD48301}" type="datetime1">
              <a:rPr lang="it-IT" noProof="0" smtClean="0"/>
              <a:t>16/09/2026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2" name="Titolo 1"/>
          <p:cNvSpPr>
            <a:spLocks noGrp="1"/>
          </p:cNvSpPr>
          <p:nvPr>
            <p:ph type="ctrTitle"/>
          </p:nvPr>
        </p:nvSpPr>
        <p:spPr>
          <a:xfrm>
            <a:off x="6629400" y="758952"/>
            <a:ext cx="4526280" cy="3227514"/>
          </a:xfrm>
        </p:spPr>
        <p:txBody>
          <a:bodyPr rtlCol="0" anchor="b">
            <a:normAutofit/>
          </a:bodyPr>
          <a:lstStyle>
            <a:lvl1pPr algn="l">
              <a:lnSpc>
                <a:spcPct val="90000"/>
              </a:lnSpc>
              <a:defRPr sz="6000" b="1" spc="-50" baseline="0">
                <a:solidFill>
                  <a:srgbClr val="374D81"/>
                </a:solidFill>
                <a:latin typeface="+mn-lt"/>
              </a:defRPr>
            </a:lvl1pPr>
          </a:lstStyle>
          <a:p>
            <a:pPr rtl="0"/>
            <a:r>
              <a:rPr lang="it-IT" noProof="0" dirty="0"/>
              <a:t>Fare clic per modificare lo stile del titolo dello schema</a:t>
            </a:r>
          </a:p>
        </p:txBody>
      </p:sp>
      <p:sp>
        <p:nvSpPr>
          <p:cNvPr id="3" name="Sottotitolo 2"/>
          <p:cNvSpPr>
            <a:spLocks noGrp="1"/>
          </p:cNvSpPr>
          <p:nvPr>
            <p:ph type="subTitle" idx="1"/>
          </p:nvPr>
        </p:nvSpPr>
        <p:spPr>
          <a:xfrm>
            <a:off x="6632171" y="4508500"/>
            <a:ext cx="4526280" cy="1279652"/>
          </a:xfrm>
        </p:spPr>
        <p:txBody>
          <a:bodyPr lIns="91440" rIns="91440" rtlCol="0">
            <a:normAutofit/>
          </a:bodyPr>
          <a:lstStyle>
            <a:lvl1pPr marL="0" indent="0" algn="l">
              <a:buNone/>
              <a:defRPr sz="2400" b="1" cap="all" spc="200" baseline="0">
                <a:solidFill>
                  <a:srgbClr val="9CCEC7"/>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it-IT" noProof="0" dirty="0"/>
              <a:t>Fare clic per modificare lo stile del sottotitolo dello schema</a:t>
            </a:r>
          </a:p>
        </p:txBody>
      </p:sp>
      <p:sp>
        <p:nvSpPr>
          <p:cNvPr id="11" name="Rettangolo 10">
            <a:extLst>
              <a:ext uri="{FF2B5EF4-FFF2-40B4-BE49-F238E27FC236}">
                <a16:creationId xmlns:a16="http://schemas.microsoft.com/office/drawing/2014/main" id="{6D3E1BBA-670B-4CAE-B839-50ADB23DDBC6}"/>
              </a:ext>
            </a:extLst>
          </p:cNvPr>
          <p:cNvSpPr/>
          <p:nvPr userDrawn="1"/>
        </p:nvSpPr>
        <p:spPr>
          <a:xfrm>
            <a:off x="4577160" y="3841"/>
            <a:ext cx="139933" cy="6858000"/>
          </a:xfrm>
          <a:prstGeom prst="rect">
            <a:avLst/>
          </a:prstGeom>
          <a:solidFill>
            <a:srgbClr val="374D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pic>
        <p:nvPicPr>
          <p:cNvPr id="9" name="Immagine 8">
            <a:extLst>
              <a:ext uri="{FF2B5EF4-FFF2-40B4-BE49-F238E27FC236}">
                <a16:creationId xmlns:a16="http://schemas.microsoft.com/office/drawing/2014/main" id="{2E622CB9-4085-11F5-32B7-7BD234D5CC6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3246" y="0"/>
            <a:ext cx="4800406" cy="6858000"/>
          </a:xfrm>
          <a:prstGeom prst="rect">
            <a:avLst/>
          </a:prstGeom>
        </p:spPr>
      </p:pic>
    </p:spTree>
    <p:extLst>
      <p:ext uri="{BB962C8B-B14F-4D97-AF65-F5344CB8AC3E}">
        <p14:creationId xmlns:p14="http://schemas.microsoft.com/office/powerpoint/2010/main" val="6639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74542C42-F0C8-417A-980A-09B6C1CD6C24}" type="datetime1">
              <a:rPr lang="it-IT" noProof="0" smtClean="0"/>
              <a:t>16/09/2026</a:t>
            </a:fld>
            <a:endParaRPr lang="it-IT" noProof="0" dirty="0"/>
          </a:p>
        </p:txBody>
      </p:sp>
      <p:sp>
        <p:nvSpPr>
          <p:cNvPr id="8" name="Segnaposto piè di pagina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r>
              <a:rPr lang="it-IT" noProof="0" dirty="0"/>
              <a:t>Piè di pagina</a:t>
            </a:r>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018278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testazione sezione">
    <p:bg>
      <p:bgPr>
        <a:solidFill>
          <a:schemeClr val="bg1"/>
        </a:solidFill>
        <a:effectLst/>
      </p:bgPr>
    </p:bg>
    <p:spTree>
      <p:nvGrpSpPr>
        <p:cNvPr id="1" name=""/>
        <p:cNvGrpSpPr/>
        <p:nvPr/>
      </p:nvGrpSpPr>
      <p:grpSpPr>
        <a:xfrm>
          <a:off x="0" y="0"/>
          <a:ext cx="0" cy="0"/>
          <a:chOff x="0" y="0"/>
          <a:chExt cx="0" cy="0"/>
        </a:xfrm>
      </p:grpSpPr>
      <p:sp>
        <p:nvSpPr>
          <p:cNvPr id="15" name="Parallelogramma 14">
            <a:extLst>
              <a:ext uri="{FF2B5EF4-FFF2-40B4-BE49-F238E27FC236}">
                <a16:creationId xmlns:a16="http://schemas.microsoft.com/office/drawing/2014/main" id="{98B82A56-7790-48EC-983D-AB8F703699B2}"/>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01D72669-6745-4AA0-A173-7F6CEB97CF08}" type="datetime1">
              <a:rPr lang="it-IT" noProof="0" smtClean="0"/>
              <a:t>16/09/2026</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it-IT" noProof="0" dirty="0"/>
              <a:t>Piè di pagina</a:t>
            </a:r>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2" name="Segnaposto immagine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6311900" cy="6858000"/>
          </a:xfrm>
        </p:spPr>
        <p:txBody>
          <a:bodyPr rtlCol="0"/>
          <a:lstStyle/>
          <a:p>
            <a:pPr rtl="0"/>
            <a:r>
              <a:rPr lang="it-IT" noProof="0"/>
              <a:t>Fare clic sull'icona per inserire un'immagine</a:t>
            </a:r>
            <a:endParaRPr lang="it-IT" noProof="0" dirty="0"/>
          </a:p>
        </p:txBody>
      </p:sp>
      <p:sp>
        <p:nvSpPr>
          <p:cNvPr id="13" name="Rettangolo 12">
            <a:extLst>
              <a:ext uri="{FF2B5EF4-FFF2-40B4-BE49-F238E27FC236}">
                <a16:creationId xmlns:a16="http://schemas.microsoft.com/office/drawing/2014/main" id="{33820398-8D1F-4543-ABA0-7A67C38769B3}"/>
              </a:ext>
            </a:extLst>
          </p:cNvPr>
          <p:cNvSpPr/>
          <p:nvPr userDrawn="1"/>
        </p:nvSpPr>
        <p:spPr>
          <a:xfrm>
            <a:off x="2451099"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it-IT" sz="1400" noProof="0" dirty="0"/>
          </a:p>
        </p:txBody>
      </p:sp>
      <p:sp>
        <p:nvSpPr>
          <p:cNvPr id="2" name="Titolo 1"/>
          <p:cNvSpPr>
            <a:spLocks noGrp="1"/>
          </p:cNvSpPr>
          <p:nvPr>
            <p:ph type="title"/>
          </p:nvPr>
        </p:nvSpPr>
        <p:spPr>
          <a:xfrm>
            <a:off x="2641599" y="3746500"/>
            <a:ext cx="8331202" cy="1308100"/>
          </a:xfrm>
        </p:spPr>
        <p:txBody>
          <a:bodyPr rtlCol="0" anchor="b" anchorCtr="0">
            <a:noAutofit/>
          </a:bodyPr>
          <a:lstStyle>
            <a:lvl1pPr>
              <a:lnSpc>
                <a:spcPct val="90000"/>
              </a:lnSpc>
              <a:defRPr sz="4800" b="1">
                <a:solidFill>
                  <a:schemeClr val="bg1"/>
                </a:solidFill>
                <a:latin typeface="+mn-lt"/>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2641600" y="5219700"/>
            <a:ext cx="8331201" cy="586740"/>
          </a:xfrm>
        </p:spPr>
        <p:txBody>
          <a:bodyPr lIns="91440" rIns="91440" rtlCol="0" anchor="t" anchorCtr="0">
            <a:normAutofit/>
          </a:bodyPr>
          <a:lstStyle>
            <a:lvl1pPr marL="0" indent="0">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gli stili del testo dello schema</a:t>
            </a:r>
          </a:p>
        </p:txBody>
      </p:sp>
      <p:sp>
        <p:nvSpPr>
          <p:cNvPr id="14" name="Rettangolo 13">
            <a:extLst>
              <a:ext uri="{FF2B5EF4-FFF2-40B4-BE49-F238E27FC236}">
                <a16:creationId xmlns:a16="http://schemas.microsoft.com/office/drawing/2014/main" id="{45757C57-BBBA-44C6-9A4D-12F5D1E400AA}"/>
              </a:ext>
            </a:extLst>
          </p:cNvPr>
          <p:cNvSpPr/>
          <p:nvPr userDrawn="1"/>
        </p:nvSpPr>
        <p:spPr>
          <a:xfrm>
            <a:off x="37528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Intestazione della sezione">
    <p:bg>
      <p:bgPr>
        <a:solidFill>
          <a:schemeClr val="bg1"/>
        </a:solidFill>
        <a:effectLst/>
      </p:bgPr>
    </p:bg>
    <p:spTree>
      <p:nvGrpSpPr>
        <p:cNvPr id="1" name=""/>
        <p:cNvGrpSpPr/>
        <p:nvPr/>
      </p:nvGrpSpPr>
      <p:grpSpPr>
        <a:xfrm>
          <a:off x="0" y="0"/>
          <a:ext cx="0" cy="0"/>
          <a:chOff x="0" y="0"/>
          <a:chExt cx="0" cy="0"/>
        </a:xfrm>
      </p:grpSpPr>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081A99FD-A18D-4AC6-92B0-69E29E35743B}" type="datetime1">
              <a:rPr lang="it-IT" noProof="0" smtClean="0"/>
              <a:t>16/09/2026</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it-IT" noProof="0" dirty="0"/>
              <a:t>Piè di pagina</a:t>
            </a:r>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2" name="Segnaposto immagine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12192000" cy="6858000"/>
          </a:xfrm>
        </p:spPr>
        <p:txBody>
          <a:bodyPr rtlCol="0"/>
          <a:lstStyle/>
          <a:p>
            <a:pPr rtl="0"/>
            <a:r>
              <a:rPr lang="it-IT" noProof="0"/>
              <a:t>Fare clic sull'icona per inserire un'immagine</a:t>
            </a:r>
            <a:endParaRPr lang="it-IT" noProof="0" dirty="0"/>
          </a:p>
        </p:txBody>
      </p:sp>
      <p:sp>
        <p:nvSpPr>
          <p:cNvPr id="13" name="Rettangolo 12">
            <a:extLst>
              <a:ext uri="{FF2B5EF4-FFF2-40B4-BE49-F238E27FC236}">
                <a16:creationId xmlns:a16="http://schemas.microsoft.com/office/drawing/2014/main" id="{33820398-8D1F-4543-ABA0-7A67C38769B3}"/>
              </a:ext>
            </a:extLst>
          </p:cNvPr>
          <p:cNvSpPr/>
          <p:nvPr userDrawn="1"/>
        </p:nvSpPr>
        <p:spPr>
          <a:xfrm>
            <a:off x="1735138"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it-IT" sz="1400" noProof="0" dirty="0"/>
          </a:p>
        </p:txBody>
      </p:sp>
      <p:sp>
        <p:nvSpPr>
          <p:cNvPr id="2" name="Titolo 1"/>
          <p:cNvSpPr>
            <a:spLocks noGrp="1"/>
          </p:cNvSpPr>
          <p:nvPr>
            <p:ph type="title"/>
          </p:nvPr>
        </p:nvSpPr>
        <p:spPr>
          <a:xfrm>
            <a:off x="1930399" y="3746500"/>
            <a:ext cx="8331202" cy="1308100"/>
          </a:xfrm>
        </p:spPr>
        <p:txBody>
          <a:bodyPr rtlCol="0" anchor="b" anchorCtr="0">
            <a:noAutofit/>
          </a:bodyPr>
          <a:lstStyle>
            <a:lvl1pPr algn="ctr">
              <a:lnSpc>
                <a:spcPct val="90000"/>
              </a:lnSpc>
              <a:defRPr sz="4800" b="1">
                <a:solidFill>
                  <a:schemeClr val="bg1"/>
                </a:solidFill>
                <a:latin typeface="+mn-lt"/>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930400" y="5219700"/>
            <a:ext cx="8331201" cy="586740"/>
          </a:xfrm>
        </p:spPr>
        <p:txBody>
          <a:bodyPr lIns="91440" rIns="91440" rtlCol="0" anchor="t" anchorCtr="0">
            <a:normAutofit/>
          </a:bodyPr>
          <a:lstStyle>
            <a:lvl1pPr marL="0" indent="0" algn="ctr">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gli stili del testo dello schema</a:t>
            </a:r>
          </a:p>
        </p:txBody>
      </p:sp>
      <p:sp>
        <p:nvSpPr>
          <p:cNvPr id="14" name="Rettangolo 13">
            <a:extLst>
              <a:ext uri="{FF2B5EF4-FFF2-40B4-BE49-F238E27FC236}">
                <a16:creationId xmlns:a16="http://schemas.microsoft.com/office/drawing/2014/main" id="{45757C57-BBBA-44C6-9A4D-12F5D1E400AA}"/>
              </a:ext>
            </a:extLst>
          </p:cNvPr>
          <p:cNvSpPr/>
          <p:nvPr userDrawn="1"/>
        </p:nvSpPr>
        <p:spPr>
          <a:xfrm>
            <a:off x="35369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376648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olo 7"/>
          <p:cNvSpPr>
            <a:spLocks noGrp="1"/>
          </p:cNvSpPr>
          <p:nvPr>
            <p:ph type="title"/>
          </p:nvPr>
        </p:nvSpPr>
        <p:spPr>
          <a:xfrm>
            <a:off x="1097280" y="286603"/>
            <a:ext cx="10058400" cy="1450757"/>
          </a:xfrm>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sz="half" idx="1"/>
          </p:nvPr>
        </p:nvSpPr>
        <p:spPr>
          <a:xfrm>
            <a:off x="1097280" y="2120900"/>
            <a:ext cx="4639736" cy="3748193"/>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contenuto 3"/>
          <p:cNvSpPr>
            <a:spLocks noGrp="1"/>
          </p:cNvSpPr>
          <p:nvPr>
            <p:ph sz="half" idx="2"/>
          </p:nvPr>
        </p:nvSpPr>
        <p:spPr>
          <a:xfrm>
            <a:off x="6515944" y="2120900"/>
            <a:ext cx="4639736" cy="3748194"/>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43B79944-34CF-4A72-AC1B-909189585767}" type="datetime1">
              <a:rPr lang="it-IT" noProof="0" smtClean="0"/>
              <a:t>16/09/2026</a:t>
            </a:fld>
            <a:endParaRPr lang="it-IT" noProof="0" dirty="0"/>
          </a:p>
        </p:txBody>
      </p:sp>
      <p:sp>
        <p:nvSpPr>
          <p:cNvPr id="9" name="Segnaposto piè di pagina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r>
              <a:rPr lang="it-IT" noProof="0" dirty="0"/>
              <a:t>Piè di pagina</a:t>
            </a:r>
          </a:p>
        </p:txBody>
      </p:sp>
      <p:sp>
        <p:nvSpPr>
          <p:cNvPr id="10" name="Segnaposto numero diapositiva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3387972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olo 9"/>
          <p:cNvSpPr>
            <a:spLocks noGrp="1"/>
          </p:cNvSpPr>
          <p:nvPr>
            <p:ph type="title"/>
          </p:nvPr>
        </p:nvSpPr>
        <p:spPr>
          <a:xfrm>
            <a:off x="1097280" y="286603"/>
            <a:ext cx="10058400" cy="1450757"/>
          </a:xfrm>
        </p:spPr>
        <p:txBody>
          <a:bodyPr rtlCol="0"/>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097280" y="2057400"/>
            <a:ext cx="4639736" cy="736282"/>
          </a:xfrm>
        </p:spPr>
        <p:txBody>
          <a:bodyPr lIns="91440" rIns="91440" rtlCol="0" anchor="ctr">
            <a:noAutofit/>
          </a:bodyPr>
          <a:lstStyle>
            <a:lvl1pPr marL="0" indent="0" algn="l">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4" name="Segnaposto contenuto 3"/>
          <p:cNvSpPr>
            <a:spLocks noGrp="1"/>
          </p:cNvSpPr>
          <p:nvPr>
            <p:ph sz="half" idx="2"/>
          </p:nvPr>
        </p:nvSpPr>
        <p:spPr>
          <a:xfrm>
            <a:off x="1186731" y="2958274"/>
            <a:ext cx="4639736"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5" name="Segnaposto testo 4"/>
          <p:cNvSpPr>
            <a:spLocks noGrp="1"/>
          </p:cNvSpPr>
          <p:nvPr>
            <p:ph type="body" sz="quarter" idx="3"/>
          </p:nvPr>
        </p:nvSpPr>
        <p:spPr>
          <a:xfrm>
            <a:off x="6515944" y="2057400"/>
            <a:ext cx="4639736" cy="736282"/>
          </a:xfrm>
        </p:spPr>
        <p:txBody>
          <a:bodyPr lIns="91440" rIns="91440" rtlCol="0" anchor="ctr">
            <a:noAutofit/>
          </a:bodyPr>
          <a:lstStyle>
            <a:lvl1pPr marL="0" indent="0">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6" name="Segnaposto contenuto 5"/>
          <p:cNvSpPr>
            <a:spLocks noGrp="1"/>
          </p:cNvSpPr>
          <p:nvPr>
            <p:ph sz="quarter" idx="4"/>
          </p:nvPr>
        </p:nvSpPr>
        <p:spPr>
          <a:xfrm>
            <a:off x="6605395" y="2958273"/>
            <a:ext cx="4639736"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AAAF3A87-C769-4508-A602-98056DD906C2}" type="datetime1">
              <a:rPr lang="it-IT" noProof="0" smtClean="0"/>
              <a:t>16/09/2026</a:t>
            </a:fld>
            <a:endParaRPr lang="it-IT" noProof="0" dirty="0"/>
          </a:p>
        </p:txBody>
      </p:sp>
      <p:sp>
        <p:nvSpPr>
          <p:cNvPr id="11" name="Segnaposto piè di pagina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r>
              <a:rPr lang="it-IT" noProof="0" dirty="0"/>
              <a:t>Piè di pagina</a:t>
            </a:r>
          </a:p>
        </p:txBody>
      </p:sp>
      <p:sp>
        <p:nvSpPr>
          <p:cNvPr id="12" name="Segnaposto numero diapositiva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19594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6" name="Segnaposto data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5F1DB439-C8A9-45DF-AFF2-9EFA3E72C152}" type="datetime1">
              <a:rPr lang="it-IT" noProof="0" smtClean="0"/>
              <a:t>16/09/2026</a:t>
            </a:fld>
            <a:endParaRPr lang="it-IT" noProof="0" dirty="0"/>
          </a:p>
        </p:txBody>
      </p:sp>
      <p:sp>
        <p:nvSpPr>
          <p:cNvPr id="7" name="Segnaposto piè di pagina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r>
              <a:rPr lang="it-IT" noProof="0" dirty="0"/>
              <a:t>Piè di pagina</a:t>
            </a:r>
          </a:p>
        </p:txBody>
      </p:sp>
      <p:sp>
        <p:nvSpPr>
          <p:cNvPr id="8" name="Segnaposto numero diapositiva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1180013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uoto">
    <p:spTree>
      <p:nvGrpSpPr>
        <p:cNvPr id="1" name=""/>
        <p:cNvGrpSpPr/>
        <p:nvPr/>
      </p:nvGrpSpPr>
      <p:grpSpPr>
        <a:xfrm>
          <a:off x="0" y="0"/>
          <a:ext cx="0" cy="0"/>
          <a:chOff x="0" y="0"/>
          <a:chExt cx="0" cy="0"/>
        </a:xfrm>
      </p:grpSpPr>
      <p:sp>
        <p:nvSpPr>
          <p:cNvPr id="6" name="Parallelogramma 14">
            <a:extLst>
              <a:ext uri="{FF2B5EF4-FFF2-40B4-BE49-F238E27FC236}">
                <a16:creationId xmlns:a16="http://schemas.microsoft.com/office/drawing/2014/main" id="{AF082EE3-41AA-4817-A1CC-C33DDB8F675F}"/>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3" name="Segnaposto piè di pagina 2">
            <a:extLst>
              <a:ext uri="{FF2B5EF4-FFF2-40B4-BE49-F238E27FC236}">
                <a16:creationId xmlns:a16="http://schemas.microsoft.com/office/drawing/2014/main" id="{05915714-6BBA-4593-8591-4E26F7D58D9F}"/>
              </a:ext>
            </a:extLst>
          </p:cNvPr>
          <p:cNvSpPr>
            <a:spLocks noGrp="1"/>
          </p:cNvSpPr>
          <p:nvPr>
            <p:ph type="ftr" sz="quarter" idx="11"/>
          </p:nvPr>
        </p:nvSpPr>
        <p:spPr>
          <a:xfrm>
            <a:off x="216130" y="6446838"/>
            <a:ext cx="4846321" cy="365125"/>
          </a:xfrm>
        </p:spPr>
        <p:txBody>
          <a:bodyPr rtlCol="0"/>
          <a:lstStyle>
            <a:lvl1pPr>
              <a:defRPr>
                <a:solidFill>
                  <a:schemeClr val="tx1">
                    <a:lumMod val="75000"/>
                    <a:lumOff val="25000"/>
                  </a:schemeClr>
                </a:solidFill>
              </a:defRPr>
            </a:lvl1pPr>
          </a:lstStyle>
          <a:p>
            <a:endParaRPr lang="it-IT" dirty="0"/>
          </a:p>
        </p:txBody>
      </p:sp>
    </p:spTree>
    <p:extLst>
      <p:ext uri="{BB962C8B-B14F-4D97-AF65-F5344CB8AC3E}">
        <p14:creationId xmlns:p14="http://schemas.microsoft.com/office/powerpoint/2010/main" val="3010507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786383"/>
            <a:ext cx="3068833" cy="2093975"/>
          </a:xfrm>
        </p:spPr>
        <p:txBody>
          <a:bodyPr rtlCol="0" anchor="b">
            <a:normAutofit/>
          </a:bodyPr>
          <a:lstStyle>
            <a:lvl1pPr>
              <a:lnSpc>
                <a:spcPct val="90000"/>
              </a:lnSpc>
              <a:defRPr sz="3600" b="0">
                <a:solidFill>
                  <a:srgbClr val="FFFFFF"/>
                </a:solidFill>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5458984" y="812800"/>
            <a:ext cx="5713841" cy="4868609"/>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testo 3"/>
          <p:cNvSpPr>
            <a:spLocks noGrp="1"/>
          </p:cNvSpPr>
          <p:nvPr>
            <p:ph type="body" sz="half" idx="2" hasCustomPrompt="1"/>
          </p:nvPr>
        </p:nvSpPr>
        <p:spPr>
          <a:xfrm>
            <a:off x="1092200" y="3043050"/>
            <a:ext cx="3068832" cy="2638359"/>
          </a:xfrm>
        </p:spPr>
        <p:txBody>
          <a:bodyPr lIns="91440" rIns="91440" rtlCol="0">
            <a:normAutofit/>
          </a:bodyPr>
          <a:lstStyle>
            <a:lvl1pPr marL="0" indent="0" rtl="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dirty="0"/>
              <a:t>Fare clic per modificare gli stili del testo dello schema</a:t>
            </a:r>
          </a:p>
        </p:txBody>
      </p:sp>
      <p:sp>
        <p:nvSpPr>
          <p:cNvPr id="9" name="Rettangolo 8">
            <a:extLst>
              <a:ext uri="{FF2B5EF4-FFF2-40B4-BE49-F238E27FC236}">
                <a16:creationId xmlns:a16="http://schemas.microsoft.com/office/drawing/2014/main" id="{4DC51BA7-A5A7-4A7F-A707-DBBDEA7705F3}"/>
              </a:ext>
            </a:extLst>
          </p:cNvPr>
          <p:cNvSpPr/>
          <p:nvPr userDrawn="1"/>
        </p:nvSpPr>
        <p:spPr>
          <a:xfrm>
            <a:off x="0" y="139700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1" name="Rettangolo 10">
            <a:extLst>
              <a:ext uri="{FF2B5EF4-FFF2-40B4-BE49-F238E27FC236}">
                <a16:creationId xmlns:a16="http://schemas.microsoft.com/office/drawing/2014/main" id="{D23174BA-29D0-4C1A-95C9-5A86FD25E47A}"/>
              </a:ext>
            </a:extLst>
          </p:cNvPr>
          <p:cNvSpPr/>
          <p:nvPr userDrawn="1"/>
        </p:nvSpPr>
        <p:spPr>
          <a:xfrm>
            <a:off x="5458983" y="624142"/>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09251FC1-1A75-47DA-9A6E-B43CF6E86A62}" type="datetime1">
              <a:rPr lang="it-IT" noProof="0" smtClean="0"/>
              <a:t>16/09/2026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cxnSp>
        <p:nvCxnSpPr>
          <p:cNvPr id="15" name="Connecteur droit 19">
            <a:extLst>
              <a:ext uri="{FF2B5EF4-FFF2-40B4-BE49-F238E27FC236}">
                <a16:creationId xmlns:a16="http://schemas.microsoft.com/office/drawing/2014/main" id="{D84C14C5-D99C-45CD-8001-AC745F4FB49B}"/>
              </a:ext>
            </a:extLst>
          </p:cNvPr>
          <p:cNvCxnSpPr>
            <a:cxnSpLocks/>
          </p:cNvCxnSpPr>
          <p:nvPr userDrawn="1"/>
        </p:nvCxnSpPr>
        <p:spPr>
          <a:xfrm flipH="1">
            <a:off x="1092200" y="6446838"/>
            <a:ext cx="164343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Connecteur droit 19">
            <a:extLst>
              <a:ext uri="{FF2B5EF4-FFF2-40B4-BE49-F238E27FC236}">
                <a16:creationId xmlns:a16="http://schemas.microsoft.com/office/drawing/2014/main" id="{019842DD-D0AB-4E35-9AB2-7DBB6E266120}"/>
              </a:ext>
            </a:extLst>
          </p:cNvPr>
          <p:cNvCxnSpPr>
            <a:cxnSpLocks/>
          </p:cNvCxnSpPr>
          <p:nvPr userDrawn="1"/>
        </p:nvCxnSpPr>
        <p:spPr>
          <a:xfrm flipH="1">
            <a:off x="8420100" y="6429376"/>
            <a:ext cx="100046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Connecteur droit 19">
            <a:extLst>
              <a:ext uri="{FF2B5EF4-FFF2-40B4-BE49-F238E27FC236}">
                <a16:creationId xmlns:a16="http://schemas.microsoft.com/office/drawing/2014/main" id="{832851A7-B301-4616-9843-9A0D06646DFD}"/>
              </a:ext>
            </a:extLst>
          </p:cNvPr>
          <p:cNvCxnSpPr>
            <a:cxnSpLocks/>
          </p:cNvCxnSpPr>
          <p:nvPr userDrawn="1"/>
        </p:nvCxnSpPr>
        <p:spPr>
          <a:xfrm flipH="1" flipV="1">
            <a:off x="10765675" y="6446838"/>
            <a:ext cx="407258" cy="63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5" name="Segnaposto piè di pagina 2">
            <a:extLst>
              <a:ext uri="{FF2B5EF4-FFF2-40B4-BE49-F238E27FC236}">
                <a16:creationId xmlns:a16="http://schemas.microsoft.com/office/drawing/2014/main" id="{82E39F50-459D-C3E1-C6CC-EA208D50E4FE}"/>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2889208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B74319CE-E5CF-4FF9-86AE-7437B4FD3174}" type="datetime1">
              <a:rPr lang="it-IT" noProof="0" smtClean="0"/>
              <a:t>16/09/2026</a:t>
            </a:fld>
            <a:endParaRPr lang="it-IT" noProof="0" dirty="0"/>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4" name="Segnaposto piè di pagina 2">
            <a:extLst>
              <a:ext uri="{FF2B5EF4-FFF2-40B4-BE49-F238E27FC236}">
                <a16:creationId xmlns:a16="http://schemas.microsoft.com/office/drawing/2014/main" id="{DC7E41FD-853D-F717-1775-E30235610CE8}"/>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1265082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contenuto 2"/>
          <p:cNvSpPr>
            <a:spLocks noGrp="1"/>
          </p:cNvSpPr>
          <p:nvPr>
            <p:ph idx="1"/>
          </p:nvPr>
        </p:nvSpPr>
        <p:spPr>
          <a:xfrm>
            <a:off x="5458984" y="497808"/>
            <a:ext cx="5713841" cy="4868609"/>
          </a:xfrm>
        </p:spPr>
        <p:txBody>
          <a:bodyPr rtlCol="0" anchor="ct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9" name="Rettangolo 8">
            <a:extLst>
              <a:ext uri="{FF2B5EF4-FFF2-40B4-BE49-F238E27FC236}">
                <a16:creationId xmlns:a16="http://schemas.microsoft.com/office/drawing/2014/main" id="{4DC51BA7-A5A7-4A7F-A707-DBBDEA7705F3}"/>
              </a:ext>
            </a:extLst>
          </p:cNvPr>
          <p:cNvSpPr/>
          <p:nvPr userDrawn="1"/>
        </p:nvSpPr>
        <p:spPr>
          <a:xfrm>
            <a:off x="0" y="2003424"/>
            <a:ext cx="1036320" cy="1857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1" name="Rettangolo 10">
            <a:extLst>
              <a:ext uri="{FF2B5EF4-FFF2-40B4-BE49-F238E27FC236}">
                <a16:creationId xmlns:a16="http://schemas.microsoft.com/office/drawing/2014/main" id="{D23174BA-29D0-4C1A-95C9-5A86FD25E47A}"/>
              </a:ext>
            </a:extLst>
          </p:cNvPr>
          <p:cNvSpPr/>
          <p:nvPr userDrawn="1"/>
        </p:nvSpPr>
        <p:spPr>
          <a:xfrm>
            <a:off x="5458983" y="377398"/>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82620384-FC06-4245-8A4E-BD9C5C3038C1}" type="datetime1">
              <a:rPr lang="it-IT" noProof="0" smtClean="0"/>
              <a:t>16/09/2026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5" name="Rettangolo 4">
            <a:extLst>
              <a:ext uri="{FF2B5EF4-FFF2-40B4-BE49-F238E27FC236}">
                <a16:creationId xmlns:a16="http://schemas.microsoft.com/office/drawing/2014/main" id="{6BC7DA98-7B92-4F45-80F8-1AEF72A601CF}"/>
              </a:ext>
            </a:extLst>
          </p:cNvPr>
          <p:cNvSpPr/>
          <p:nvPr userDrawn="1"/>
        </p:nvSpPr>
        <p:spPr>
          <a:xfrm>
            <a:off x="1078230" y="2003423"/>
            <a:ext cx="3576082" cy="185737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2" name="Titolo 1"/>
          <p:cNvSpPr>
            <a:spLocks noGrp="1"/>
          </p:cNvSpPr>
          <p:nvPr>
            <p:ph type="title"/>
          </p:nvPr>
        </p:nvSpPr>
        <p:spPr>
          <a:xfrm>
            <a:off x="1092200" y="1885125"/>
            <a:ext cx="3314700" cy="2093975"/>
          </a:xfrm>
        </p:spPr>
        <p:txBody>
          <a:bodyPr rtlCol="0" anchor="ctr">
            <a:normAutofit/>
          </a:bodyPr>
          <a:lstStyle>
            <a:lvl1pPr>
              <a:lnSpc>
                <a:spcPct val="90000"/>
              </a:lnSpc>
              <a:defRPr sz="4400" b="1">
                <a:solidFill>
                  <a:srgbClr val="FFFFFF"/>
                </a:solidFill>
                <a:latin typeface="+mn-lt"/>
              </a:defRPr>
            </a:lvl1pPr>
          </a:lstStyle>
          <a:p>
            <a:pPr rtl="0"/>
            <a:r>
              <a:rPr lang="it-IT" noProof="0"/>
              <a:t>Fare clic per modificare lo stile del titolo dello schema</a:t>
            </a:r>
            <a:endParaRPr lang="it-IT" noProof="0" dirty="0"/>
          </a:p>
        </p:txBody>
      </p:sp>
      <p:sp>
        <p:nvSpPr>
          <p:cNvPr id="18" name="Rettangolo 17">
            <a:extLst>
              <a:ext uri="{FF2B5EF4-FFF2-40B4-BE49-F238E27FC236}">
                <a16:creationId xmlns:a16="http://schemas.microsoft.com/office/drawing/2014/main" id="{DF96815B-4256-4CE0-9FCF-3A2967CF5792}"/>
              </a:ext>
            </a:extLst>
          </p:cNvPr>
          <p:cNvSpPr/>
          <p:nvPr userDrawn="1"/>
        </p:nvSpPr>
        <p:spPr>
          <a:xfrm>
            <a:off x="1092200" y="993775"/>
            <a:ext cx="1036320" cy="936626"/>
          </a:xfrm>
          <a:prstGeom prst="rect">
            <a:avLst/>
          </a:prstGeom>
          <a:solidFill>
            <a:schemeClr val="tx2">
              <a:lumMod val="20000"/>
              <a:lumOff val="8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4" name="Segnaposto piè di pagina 2">
            <a:extLst>
              <a:ext uri="{FF2B5EF4-FFF2-40B4-BE49-F238E27FC236}">
                <a16:creationId xmlns:a16="http://schemas.microsoft.com/office/drawing/2014/main" id="{DB5FC7EB-9809-9909-8D31-7667D27CFE29}"/>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1181282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Contenuto con didascalia">
    <p:spTree>
      <p:nvGrpSpPr>
        <p:cNvPr id="1" name=""/>
        <p:cNvGrpSpPr/>
        <p:nvPr/>
      </p:nvGrpSpPr>
      <p:grpSpPr>
        <a:xfrm>
          <a:off x="0" y="0"/>
          <a:ext cx="0" cy="0"/>
          <a:chOff x="0" y="0"/>
          <a:chExt cx="0" cy="0"/>
        </a:xfrm>
      </p:grpSpPr>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rtlCol="0"/>
          <a:lstStyle>
            <a:lvl1pPr>
              <a:defRPr>
                <a:solidFill>
                  <a:schemeClr val="bg1"/>
                </a:solidFill>
              </a:defRPr>
            </a:lvl1pPr>
          </a:lstStyle>
          <a:p>
            <a:pPr rtl="0"/>
            <a:r>
              <a:rPr lang="it-IT" noProof="0"/>
              <a:t>Fare clic sull'icona per inserire un'immagine</a:t>
            </a:r>
            <a:endParaRPr lang="it-IT" noProof="0" dirty="0"/>
          </a:p>
        </p:txBody>
      </p:sp>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3" name="Segnaposto contenuto 2"/>
          <p:cNvSpPr>
            <a:spLocks noGrp="1"/>
          </p:cNvSpPr>
          <p:nvPr>
            <p:ph idx="1"/>
          </p:nvPr>
        </p:nvSpPr>
        <p:spPr>
          <a:xfrm>
            <a:off x="5458984" y="497808"/>
            <a:ext cx="5713841" cy="4868609"/>
          </a:xfrm>
        </p:spPr>
        <p:txBody>
          <a:bodyPr rtlCol="0" anchor="ct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0997CAA8-247F-493B-9041-1EB41C0713A1}" type="datetime1">
              <a:rPr lang="it-IT" noProof="0" smtClean="0"/>
              <a:t>16/09/2026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4" name="Segnaposto piè di pagina 2">
            <a:extLst>
              <a:ext uri="{FF2B5EF4-FFF2-40B4-BE49-F238E27FC236}">
                <a16:creationId xmlns:a16="http://schemas.microsoft.com/office/drawing/2014/main" id="{F1E388EF-366D-885A-CF06-6BEFE9E1E7F6}"/>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3954305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Titolo 1"/>
          <p:cNvSpPr>
            <a:spLocks noGrp="1"/>
          </p:cNvSpPr>
          <p:nvPr>
            <p:ph type="title"/>
          </p:nvPr>
        </p:nvSpPr>
        <p:spPr>
          <a:xfrm>
            <a:off x="4984722" y="548355"/>
            <a:ext cx="6054846" cy="634336"/>
          </a:xfrm>
        </p:spPr>
        <p:txBody>
          <a:bodyPr rtlCol="0" anchor="ctr">
            <a:noAutofit/>
          </a:bodyPr>
          <a:lstStyle>
            <a:lvl1pPr>
              <a:lnSpc>
                <a:spcPct val="90000"/>
              </a:lnSpc>
              <a:defRPr sz="36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5100833" y="1611313"/>
            <a:ext cx="6072099" cy="3755104"/>
          </a:xfrm>
        </p:spPr>
        <p:txBody>
          <a:bodyPr rtlCol="0" anchor="t">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ADCFC264-2C41-457A-9103-DFF5BC066DDD}" type="datetime1">
              <a:rPr lang="it-IT" noProof="0" smtClean="0"/>
              <a:t>16/09/2026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rtlCol="0"/>
          <a:lstStyle>
            <a:lvl1pPr>
              <a:defRPr>
                <a:solidFill>
                  <a:schemeClr val="tx1">
                    <a:lumMod val="75000"/>
                    <a:lumOff val="25000"/>
                  </a:schemeClr>
                </a:solidFill>
              </a:defRPr>
            </a:lvl1pPr>
          </a:lstStyle>
          <a:p>
            <a:pPr rtl="0"/>
            <a:r>
              <a:rPr lang="it-IT" noProof="0"/>
              <a:t>Fare clic sull'icona per inserire un'immagine</a:t>
            </a:r>
            <a:endParaRPr lang="it-IT" noProof="0" dirty="0"/>
          </a:p>
        </p:txBody>
      </p:sp>
    </p:spTree>
    <p:extLst>
      <p:ext uri="{BB962C8B-B14F-4D97-AF65-F5344CB8AC3E}">
        <p14:creationId xmlns:p14="http://schemas.microsoft.com/office/powerpoint/2010/main" val="1751046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7_Contenuto con didascalia">
    <p:spTree>
      <p:nvGrpSpPr>
        <p:cNvPr id="1" name=""/>
        <p:cNvGrpSpPr/>
        <p:nvPr/>
      </p:nvGrpSpPr>
      <p:grpSpPr>
        <a:xfrm>
          <a:off x="0" y="0"/>
          <a:ext cx="0" cy="0"/>
          <a:chOff x="0" y="0"/>
          <a:chExt cx="0" cy="0"/>
        </a:xfrm>
      </p:grpSpPr>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12192000" cy="3541486"/>
          </a:xfrm>
        </p:spPr>
        <p:txBody>
          <a:bodyPr rtlCol="0"/>
          <a:lstStyle>
            <a:lvl1pPr>
              <a:defRPr>
                <a:solidFill>
                  <a:schemeClr val="tx1">
                    <a:lumMod val="75000"/>
                    <a:lumOff val="25000"/>
                  </a:schemeClr>
                </a:solidFill>
              </a:defRPr>
            </a:lvl1pPr>
          </a:lstStyle>
          <a:p>
            <a:pPr rtl="0"/>
            <a:r>
              <a:rPr lang="it-IT" noProof="0"/>
              <a:t>Fare clic sull'icona per inserire un'immagine</a:t>
            </a:r>
            <a:endParaRPr lang="it-IT" noProof="0" dirty="0"/>
          </a:p>
        </p:txBody>
      </p:sp>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Titolo 1"/>
          <p:cNvSpPr>
            <a:spLocks noGrp="1"/>
          </p:cNvSpPr>
          <p:nvPr>
            <p:ph type="title"/>
          </p:nvPr>
        </p:nvSpPr>
        <p:spPr>
          <a:xfrm>
            <a:off x="3068577" y="880375"/>
            <a:ext cx="6054846" cy="634336"/>
          </a:xfrm>
        </p:spPr>
        <p:txBody>
          <a:bodyPr rtlCol="0" anchor="ctr">
            <a:noAutofit/>
          </a:bodyPr>
          <a:lstStyle>
            <a:lvl1pPr algn="ctr">
              <a:lnSpc>
                <a:spcPct val="90000"/>
              </a:lnSpc>
              <a:defRPr sz="3600" b="1" i="0">
                <a:solidFill>
                  <a:schemeClr val="tx1">
                    <a:lumMod val="75000"/>
                    <a:lumOff val="25000"/>
                  </a:schemeClr>
                </a:solidFill>
                <a:latin typeface="+mn-lt"/>
              </a:defRPr>
            </a:lvl1pPr>
          </a:lstStyle>
          <a:p>
            <a:pPr rtl="0"/>
            <a:r>
              <a:rPr lang="it-IT" noProof="0"/>
              <a:t>Fare clic per modificare lo stile del titolo dello schema</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BFACEB1B-38C0-4995-A1E2-7B5FD48CA44A}" type="datetime1">
              <a:rPr lang="it-IT" noProof="0" smtClean="0"/>
              <a:t>16/09/2026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9" name="Rettangolo 18">
            <a:extLst>
              <a:ext uri="{FF2B5EF4-FFF2-40B4-BE49-F238E27FC236}">
                <a16:creationId xmlns:a16="http://schemas.microsoft.com/office/drawing/2014/main" id="{AF446475-024F-4C71-99D3-501468ACAD11}"/>
              </a:ext>
            </a:extLst>
          </p:cNvPr>
          <p:cNvSpPr/>
          <p:nvPr userDrawn="1"/>
        </p:nvSpPr>
        <p:spPr>
          <a:xfrm>
            <a:off x="5577840" y="0"/>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767602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4" name="Rettangolo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rgbClr val="00377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6473373" y="943430"/>
            <a:ext cx="4699452" cy="3977366"/>
          </a:xfrm>
        </p:spPr>
        <p:txBody>
          <a:bodyPr rtlCol="0" anchor="ctr">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FDD649FC-C7F2-4966-B125-333FD0271E55}" type="datetime1">
              <a:rPr lang="it-IT" noProof="0" smtClean="0"/>
              <a:t>16/09/2026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20" name="Rettangolo 19">
            <a:extLst>
              <a:ext uri="{FF2B5EF4-FFF2-40B4-BE49-F238E27FC236}">
                <a16:creationId xmlns:a16="http://schemas.microsoft.com/office/drawing/2014/main" id="{EF73BF96-A07C-4AAA-A37F-65151BD22A70}"/>
              </a:ext>
            </a:extLst>
          </p:cNvPr>
          <p:cNvSpPr/>
          <p:nvPr userDrawn="1"/>
        </p:nvSpPr>
        <p:spPr>
          <a:xfrm>
            <a:off x="4370251" y="2322780"/>
            <a:ext cx="1348378" cy="12186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4012771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4" name="Rettangolo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userDrawn="1"/>
        </p:nvSpPr>
        <p:spPr>
          <a:xfrm>
            <a:off x="16" y="0"/>
            <a:ext cx="4654296" cy="5864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6518529" y="943430"/>
            <a:ext cx="4654296" cy="3977366"/>
          </a:xfrm>
        </p:spPr>
        <p:txBody>
          <a:bodyPr rtlCol="0" anchor="ctr">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5350E5C9-4822-4828-86B2-BB987B39863B}" type="datetime1">
              <a:rPr lang="it-IT" noProof="0" smtClean="0"/>
              <a:t>16/09/2026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8" name="Rettangolo 17">
            <a:extLst>
              <a:ext uri="{FF2B5EF4-FFF2-40B4-BE49-F238E27FC236}">
                <a16:creationId xmlns:a16="http://schemas.microsoft.com/office/drawing/2014/main" id="{6127F28F-6C7B-471B-9839-EF88426C1976}"/>
              </a:ext>
            </a:extLst>
          </p:cNvPr>
          <p:cNvSpPr/>
          <p:nvPr userDrawn="1"/>
        </p:nvSpPr>
        <p:spPr>
          <a:xfrm>
            <a:off x="4370251" y="2322780"/>
            <a:ext cx="1348378" cy="12186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3498616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00377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immagine 2"/>
          <p:cNvSpPr>
            <a:spLocks noGrp="1" noChangeAspect="1"/>
          </p:cNvSpPr>
          <p:nvPr>
            <p:ph type="pic" idx="1"/>
          </p:nvPr>
        </p:nvSpPr>
        <p:spPr>
          <a:xfrm>
            <a:off x="15" y="0"/>
            <a:ext cx="12191985" cy="4578350"/>
          </a:xfrm>
          <a:solidFill>
            <a:schemeClr val="bg1"/>
          </a:solidFill>
        </p:spPr>
        <p:txBody>
          <a:bodyPr lIns="457200" tIns="457200" rtlCol="0" anchor="t">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noProof="0"/>
              <a:t>Fare clic sull'icona per inserire un'immagine</a:t>
            </a:r>
            <a:endParaRPr lang="it-IT" noProof="0" dirty="0"/>
          </a:p>
        </p:txBody>
      </p:sp>
      <p:sp>
        <p:nvSpPr>
          <p:cNvPr id="2" name="Titolo 1"/>
          <p:cNvSpPr>
            <a:spLocks noGrp="1"/>
          </p:cNvSpPr>
          <p:nvPr>
            <p:ph type="title"/>
          </p:nvPr>
        </p:nvSpPr>
        <p:spPr>
          <a:xfrm>
            <a:off x="1097279" y="4799362"/>
            <a:ext cx="10113645" cy="743682"/>
          </a:xfrm>
        </p:spPr>
        <p:txBody>
          <a:bodyPr tIns="0" bIns="0" rtlCol="0" anchor="b">
            <a:noAutofit/>
          </a:bodyPr>
          <a:lstStyle>
            <a:lvl1pPr algn="ctr">
              <a:defRPr sz="4400" b="1">
                <a:solidFill>
                  <a:srgbClr val="FFFFFF"/>
                </a:solidFill>
              </a:defRPr>
            </a:lvl1pPr>
          </a:lstStyle>
          <a:p>
            <a:pPr rtl="0"/>
            <a:r>
              <a:rPr lang="it-IT" noProof="0"/>
              <a:t>Fare clic per modificare lo stile del titolo dello schema</a:t>
            </a:r>
            <a:endParaRPr lang="it-IT" noProof="0" dirty="0"/>
          </a:p>
        </p:txBody>
      </p:sp>
      <p:sp>
        <p:nvSpPr>
          <p:cNvPr id="4" name="Segnaposto testo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a:t>Fare clic per modificare gli stili del testo dello schema</a:t>
            </a:r>
          </a:p>
        </p:txBody>
      </p:sp>
      <p:sp>
        <p:nvSpPr>
          <p:cNvPr id="5" name="Segnaposto data 4"/>
          <p:cNvSpPr>
            <a:spLocks noGrp="1"/>
          </p:cNvSpPr>
          <p:nvPr>
            <p:ph type="dt" sz="half" idx="10"/>
          </p:nvPr>
        </p:nvSpPr>
        <p:spPr/>
        <p:txBody>
          <a:bodyPr rtlCol="0"/>
          <a:lstStyle>
            <a:lvl1pPr>
              <a:defRPr>
                <a:solidFill>
                  <a:schemeClr val="bg1"/>
                </a:solidFill>
              </a:defRPr>
            </a:lvl1pPr>
          </a:lstStyle>
          <a:p>
            <a:pPr rtl="0"/>
            <a:fld id="{5A04164A-D1F3-464B-BA5A-A4C4D8F35ADB}" type="datetime1">
              <a:rPr lang="it-IT" noProof="0" smtClean="0"/>
              <a:t>16/09/2026</a:t>
            </a:fld>
            <a:endParaRPr lang="it-IT" noProof="0" dirty="0"/>
          </a:p>
        </p:txBody>
      </p:sp>
      <p:sp>
        <p:nvSpPr>
          <p:cNvPr id="6" name="Segnaposto piè di pagina 5"/>
          <p:cNvSpPr>
            <a:spLocks noGrp="1"/>
          </p:cNvSpPr>
          <p:nvPr>
            <p:ph type="ftr" sz="quarter" idx="11"/>
          </p:nvPr>
        </p:nvSpPr>
        <p:spPr>
          <a:xfrm>
            <a:off x="1097279" y="6446838"/>
            <a:ext cx="6818262" cy="365125"/>
          </a:xfrm>
        </p:spPr>
        <p:txBody>
          <a:bodyPr rtlCol="0"/>
          <a:lstStyle>
            <a:lvl1pPr>
              <a:defRPr>
                <a:solidFill>
                  <a:schemeClr val="bg1"/>
                </a:solidFill>
              </a:defRPr>
            </a:lvl1pPr>
          </a:lstStyle>
          <a:p>
            <a:pPr rtl="0"/>
            <a:r>
              <a:rPr lang="it-IT" noProof="0" dirty="0"/>
              <a:t>Piè di pagina</a:t>
            </a:r>
          </a:p>
        </p:txBody>
      </p:sp>
      <p:sp>
        <p:nvSpPr>
          <p:cNvPr id="7" name="Segnaposto numero diapositiva 6"/>
          <p:cNvSpPr>
            <a:spLocks noGrp="1"/>
          </p:cNvSpPr>
          <p:nvPr>
            <p:ph type="sldNum" sz="quarter" idx="12"/>
          </p:nvPr>
        </p:nvSpPr>
        <p:spPr/>
        <p:txBody>
          <a:bodyPr rtlCol="0"/>
          <a:lstStyle>
            <a:lvl1pPr>
              <a:defRPr>
                <a:solidFill>
                  <a:schemeClr val="bg1"/>
                </a:solidFill>
              </a:defRPr>
            </a:lvl1pPr>
          </a:lstStyle>
          <a:p>
            <a:pPr rtl="0"/>
            <a:fld id="{3A98EE3D-8CD1-4C3F-BD1C-C98C9596463C}" type="slidenum">
              <a:rPr lang="it-IT" noProof="0" smtClean="0"/>
              <a:pPr/>
              <a:t>‹N›</a:t>
            </a:fld>
            <a:endParaRPr lang="it-IT" noProof="0" dirty="0"/>
          </a:p>
        </p:txBody>
      </p:sp>
      <p:sp>
        <p:nvSpPr>
          <p:cNvPr id="9" name="Rettangolo 8">
            <a:extLst>
              <a:ext uri="{FF2B5EF4-FFF2-40B4-BE49-F238E27FC236}">
                <a16:creationId xmlns:a16="http://schemas.microsoft.com/office/drawing/2014/main" id="{B4A4DE4A-F8EF-47D5-8C37-A9021C2BB6A3}"/>
              </a:ext>
            </a:extLst>
          </p:cNvPr>
          <p:cNvSpPr/>
          <p:nvPr userDrawn="1"/>
        </p:nvSpPr>
        <p:spPr>
          <a:xfrm>
            <a:off x="3536950" y="4535901"/>
            <a:ext cx="5118100" cy="1256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598695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testo verticale 2"/>
          <p:cNvSpPr>
            <a:spLocks noGrp="1"/>
          </p:cNvSpPr>
          <p:nvPr>
            <p:ph type="body" orient="vert" idx="1"/>
          </p:nvPr>
        </p:nvSpPr>
        <p:spPr/>
        <p:txBody>
          <a:bodyPr vert="eaVert" lIns="45720" tIns="0" rIns="45720" bIns="0"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7D5506EE-1026-4F35-9ACC-BD05BE0F9B36}"/>
              </a:ext>
            </a:extLst>
          </p:cNvPr>
          <p:cNvSpPr>
            <a:spLocks noGrp="1"/>
          </p:cNvSpPr>
          <p:nvPr>
            <p:ph type="dt" sz="half" idx="10"/>
          </p:nvPr>
        </p:nvSpPr>
        <p:spPr/>
        <p:txBody>
          <a:bodyPr rtlCol="0"/>
          <a:lstStyle/>
          <a:p>
            <a:pPr rtl="0"/>
            <a:fld id="{29D1554E-7EF2-44AC-BA44-70A2B54D9DB9}" type="datetime1">
              <a:rPr lang="it-IT" noProof="0" smtClean="0"/>
              <a:t>16/09/2026</a:t>
            </a:fld>
            <a:endParaRPr lang="it-IT" noProof="0" dirty="0"/>
          </a:p>
        </p:txBody>
      </p:sp>
      <p:sp>
        <p:nvSpPr>
          <p:cNvPr id="8" name="Segnaposto piè di pagina 7">
            <a:extLst>
              <a:ext uri="{FF2B5EF4-FFF2-40B4-BE49-F238E27FC236}">
                <a16:creationId xmlns:a16="http://schemas.microsoft.com/office/drawing/2014/main" id="{B7696E5F-8D95-4450-AE52-5438E6EDE2BF}"/>
              </a:ext>
            </a:extLst>
          </p:cNvPr>
          <p:cNvSpPr>
            <a:spLocks noGrp="1"/>
          </p:cNvSpPr>
          <p:nvPr>
            <p:ph type="ftr" sz="quarter" idx="11"/>
          </p:nvPr>
        </p:nvSpPr>
        <p:spPr/>
        <p:txBody>
          <a:bodyPr rtlCol="0"/>
          <a:lstStyle/>
          <a:p>
            <a:pPr rtl="0"/>
            <a:r>
              <a:rPr lang="it-IT" noProof="0" dirty="0"/>
              <a:t>Piè di pagina</a:t>
            </a:r>
          </a:p>
        </p:txBody>
      </p:sp>
      <p:sp>
        <p:nvSpPr>
          <p:cNvPr id="9" name="Segnaposto numero diapositiva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556040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1346200"/>
            <a:ext cx="2448033" cy="4530725"/>
          </a:xfrm>
        </p:spPr>
        <p:txBody>
          <a:bodyPr vert="eaVert" rtlCol="0"/>
          <a:lstStyle/>
          <a:p>
            <a:pPr rtl="0"/>
            <a:r>
              <a:rPr lang="it-IT" noProof="0"/>
              <a:t>Fare clic per modificare lo stile del titolo dello schema</a:t>
            </a:r>
            <a:endParaRPr lang="it-IT" noProof="0" dirty="0"/>
          </a:p>
        </p:txBody>
      </p:sp>
      <p:sp>
        <p:nvSpPr>
          <p:cNvPr id="3" name="Segnaposto testo verticale 2"/>
          <p:cNvSpPr>
            <a:spLocks noGrp="1"/>
          </p:cNvSpPr>
          <p:nvPr>
            <p:ph type="body" orient="vert" idx="1"/>
          </p:nvPr>
        </p:nvSpPr>
        <p:spPr>
          <a:xfrm>
            <a:off x="1092200" y="1346200"/>
            <a:ext cx="7480300" cy="4530723"/>
          </a:xfrm>
        </p:spPr>
        <p:txBody>
          <a:bodyPr vert="eaVert" lIns="45720" tIns="0" rIns="45720" bIns="0"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AF33D6B0-F070-45C4-A472-19F432BE3932}"/>
              </a:ext>
            </a:extLst>
          </p:cNvPr>
          <p:cNvSpPr>
            <a:spLocks noGrp="1"/>
          </p:cNvSpPr>
          <p:nvPr>
            <p:ph type="dt" sz="half" idx="10"/>
          </p:nvPr>
        </p:nvSpPr>
        <p:spPr/>
        <p:txBody>
          <a:bodyPr rtlCol="0"/>
          <a:lstStyle/>
          <a:p>
            <a:pPr rtl="0"/>
            <a:fld id="{1C82CFE1-3316-4B70-89C0-454FCB2AAF53}" type="datetime1">
              <a:rPr lang="it-IT" noProof="0" smtClean="0"/>
              <a:t>16/09/2026</a:t>
            </a:fld>
            <a:endParaRPr lang="it-IT" noProof="0" dirty="0"/>
          </a:p>
        </p:txBody>
      </p:sp>
      <p:sp>
        <p:nvSpPr>
          <p:cNvPr id="8" name="Segnaposto piè di pagina 7">
            <a:extLst>
              <a:ext uri="{FF2B5EF4-FFF2-40B4-BE49-F238E27FC236}">
                <a16:creationId xmlns:a16="http://schemas.microsoft.com/office/drawing/2014/main" id="{9975399F-DAB2-410D-967F-ED17E6F796E7}"/>
              </a:ext>
            </a:extLst>
          </p:cNvPr>
          <p:cNvSpPr>
            <a:spLocks noGrp="1"/>
          </p:cNvSpPr>
          <p:nvPr>
            <p:ph type="ftr" sz="quarter" idx="11"/>
          </p:nvPr>
        </p:nvSpPr>
        <p:spPr/>
        <p:txBody>
          <a:bodyPr rtlCol="0"/>
          <a:lstStyle/>
          <a:p>
            <a:pPr rtl="0"/>
            <a:r>
              <a:rPr lang="it-IT" noProof="0" dirty="0"/>
              <a:t>Piè di pagina</a:t>
            </a:r>
          </a:p>
        </p:txBody>
      </p:sp>
      <p:sp>
        <p:nvSpPr>
          <p:cNvPr id="10" name="Segnaposto numero diapositiva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14" name="Rettangolo 13">
            <a:extLst>
              <a:ext uri="{FF2B5EF4-FFF2-40B4-BE49-F238E27FC236}">
                <a16:creationId xmlns:a16="http://schemas.microsoft.com/office/drawing/2014/main" id="{6B443CC6-CDCA-4595-ADAE-DCB961FF1A8E}"/>
              </a:ext>
            </a:extLst>
          </p:cNvPr>
          <p:cNvSpPr/>
          <p:nvPr userDrawn="1"/>
        </p:nvSpPr>
        <p:spPr>
          <a:xfrm rot="16200000">
            <a:off x="8871481" y="-14658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2940687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Parallelogramma 14">
            <a:extLst>
              <a:ext uri="{FF2B5EF4-FFF2-40B4-BE49-F238E27FC236}">
                <a16:creationId xmlns:a16="http://schemas.microsoft.com/office/drawing/2014/main" id="{D20796F3-5674-4AF5-9623-575731F82E52}"/>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Segnaposto titolo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it-IT" noProof="0" dirty="0"/>
              <a:t>Fare clic per modificare lo stile del titolo dello schema</a:t>
            </a:r>
          </a:p>
        </p:txBody>
      </p:sp>
      <p:sp>
        <p:nvSpPr>
          <p:cNvPr id="3" name="Segnaposto testo 2"/>
          <p:cNvSpPr>
            <a:spLocks noGrp="1"/>
          </p:cNvSpPr>
          <p:nvPr>
            <p:ph type="body" idx="1"/>
          </p:nvPr>
        </p:nvSpPr>
        <p:spPr>
          <a:xfrm>
            <a:off x="1216548" y="2108201"/>
            <a:ext cx="10058400" cy="3760891"/>
          </a:xfrm>
          <a:prstGeom prst="rect">
            <a:avLst/>
          </a:prstGeom>
        </p:spPr>
        <p:txBody>
          <a:bodyPr vert="horz" lIns="0" tIns="45720" rIns="0" bIns="45720" rtlCol="0">
            <a:normAutofit/>
          </a:bodyPr>
          <a:lstStyle/>
          <a:p>
            <a:pPr lvl="0" rtl="0"/>
            <a:r>
              <a:rPr lang="it-IT" noProof="0" dirty="0"/>
              <a:t>Fare clic per modificare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4" name="Segnaposto data 3"/>
          <p:cNvSpPr>
            <a:spLocks noGrp="1"/>
          </p:cNvSpPr>
          <p:nvPr>
            <p:ph type="dt" sz="half" idx="2"/>
          </p:nvPr>
        </p:nvSpPr>
        <p:spPr>
          <a:xfrm>
            <a:off x="6834126" y="6446838"/>
            <a:ext cx="258485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fld id="{2CA46E8E-89D0-493E-ABBF-B63A9C819C41}" type="datetime1">
              <a:rPr lang="it-IT" noProof="0" smtClean="0"/>
              <a:t>16/09/2026</a:t>
            </a:fld>
            <a:endParaRPr lang="it-IT" noProof="0" dirty="0"/>
          </a:p>
        </p:txBody>
      </p:sp>
      <p:sp>
        <p:nvSpPr>
          <p:cNvPr id="5" name="Segnaposto piè di pagina 4"/>
          <p:cNvSpPr>
            <a:spLocks noGrp="1"/>
          </p:cNvSpPr>
          <p:nvPr>
            <p:ph type="ftr" sz="quarter" idx="3"/>
          </p:nvPr>
        </p:nvSpPr>
        <p:spPr>
          <a:xfrm>
            <a:off x="1097279" y="6446838"/>
            <a:ext cx="4846321" cy="365125"/>
          </a:xfrm>
          <a:prstGeom prst="rect">
            <a:avLst/>
          </a:prstGeom>
        </p:spPr>
        <p:txBody>
          <a:bodyPr vert="horz" lIns="91440" tIns="45720" rIns="91440" bIns="45720" rtlCol="0" anchor="ctr"/>
          <a:lstStyle>
            <a:lvl1pPr algn="l">
              <a:defRPr sz="900" cap="all" baseline="0">
                <a:solidFill>
                  <a:schemeClr val="tx1">
                    <a:lumMod val="75000"/>
                    <a:lumOff val="25000"/>
                  </a:schemeClr>
                </a:solidFill>
              </a:defRPr>
            </a:lvl1pPr>
          </a:lstStyle>
          <a:p>
            <a:pPr rtl="0"/>
            <a:r>
              <a:rPr lang="it-IT" noProof="0" dirty="0"/>
              <a:t>Piè di pagina</a:t>
            </a:r>
          </a:p>
        </p:txBody>
      </p:sp>
      <p:sp>
        <p:nvSpPr>
          <p:cNvPr id="6" name="Segnaposto numero diapositiva 5"/>
          <p:cNvSpPr>
            <a:spLocks noGrp="1"/>
          </p:cNvSpPr>
          <p:nvPr>
            <p:ph type="sldNum" sz="quarter" idx="4"/>
          </p:nvPr>
        </p:nvSpPr>
        <p:spPr>
          <a:xfrm>
            <a:off x="10375670" y="6446838"/>
            <a:ext cx="780010" cy="365125"/>
          </a:xfrm>
          <a:prstGeom prst="rect">
            <a:avLst/>
          </a:prstGeom>
        </p:spPr>
        <p:txBody>
          <a:bodyPr vert="horz" lIns="91440" tIns="45720" rIns="91440" bIns="45720" rtlCol="0" anchor="ctr"/>
          <a:lstStyle>
            <a:lvl1pPr algn="r">
              <a:defRPr sz="1050">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8" name="Rettangolo 7">
            <a:extLst>
              <a:ext uri="{FF2B5EF4-FFF2-40B4-BE49-F238E27FC236}">
                <a16:creationId xmlns:a16="http://schemas.microsoft.com/office/drawing/2014/main" id="{0F25E55C-1C16-46C6-B789-A4B2BCEF8F86}"/>
              </a:ext>
            </a:extLst>
          </p:cNvPr>
          <p:cNvSpPr/>
          <p:nvPr userDrawn="1"/>
        </p:nvSpPr>
        <p:spPr>
          <a:xfrm>
            <a:off x="0" y="1011981"/>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18" r:id="rId2"/>
    <p:sldLayoutId id="2147483707" r:id="rId3"/>
    <p:sldLayoutId id="2147483708" r:id="rId4"/>
    <p:sldLayoutId id="2147483719" r:id="rId5"/>
    <p:sldLayoutId id="2147483709" r:id="rId6"/>
    <p:sldLayoutId id="2147483716" r:id="rId7"/>
    <p:sldLayoutId id="2147483710" r:id="rId8"/>
    <p:sldLayoutId id="2147483711" r:id="rId9"/>
    <p:sldLayoutId id="2147483712" r:id="rId10"/>
    <p:sldLayoutId id="2147483727" r:id="rId11"/>
    <p:sldLayoutId id="2147483720" r:id="rId12"/>
    <p:sldLayoutId id="2147483721" r:id="rId13"/>
    <p:sldLayoutId id="2147483725" r:id="rId14"/>
    <p:sldLayoutId id="2147483726" r:id="rId15"/>
    <p:sldLayoutId id="2147483722" r:id="rId16"/>
    <p:sldLayoutId id="2147483723" r:id="rId17"/>
    <p:sldLayoutId id="2147483715" r:id="rId18"/>
    <p:sldLayoutId id="2147483713" r:id="rId19"/>
    <p:sldLayoutId id="2147483714" r:id="rId20"/>
  </p:sldLayoutIdLst>
  <p:hf sldNum="0" hdr="0" ftr="0" dt="0"/>
  <p:txStyles>
    <p:title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p:titleStyle>
    <p:bodyStyle>
      <a:lvl1pPr marL="266700" indent="-26670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Char char="§"/>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userDrawn="1">
          <p15:clr>
            <a:srgbClr val="F26B43"/>
          </p15:clr>
        </p15:guide>
        <p15:guide id="2" pos="688" userDrawn="1">
          <p15:clr>
            <a:srgbClr val="F26B43"/>
          </p15:clr>
        </p15:guide>
        <p15:guide id="3" pos="7038" userDrawn="1">
          <p15:clr>
            <a:srgbClr val="F26B43"/>
          </p15:clr>
        </p15:guide>
        <p15:guide id="4" orient="horz" pos="3702" userDrawn="1">
          <p15:clr>
            <a:srgbClr val="F26B43"/>
          </p15:clr>
        </p15:guide>
        <p15:guide id="5" orient="horz" pos="406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5" Type="http://schemas.openxmlformats.org/officeDocument/2006/relationships/image" Target="../media/image8.jp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a:xfrm>
            <a:off x="5194571" y="904475"/>
            <a:ext cx="6614808" cy="3227514"/>
          </a:xfrm>
        </p:spPr>
        <p:txBody>
          <a:bodyPr>
            <a:normAutofit fontScale="90000"/>
          </a:bodyPr>
          <a:lstStyle/>
          <a:p>
            <a:pPr algn="ctr"/>
            <a:r>
              <a:rPr lang="it-IT" dirty="0"/>
              <a:t>METABOLIC RESET: SINERGIA TRA TERAPIA NUTRIZIONALE E GLP1-RA</a:t>
            </a:r>
          </a:p>
        </p:txBody>
      </p:sp>
      <p:sp>
        <p:nvSpPr>
          <p:cNvPr id="7" name="CasellaDiTesto 6">
            <a:extLst>
              <a:ext uri="{FF2B5EF4-FFF2-40B4-BE49-F238E27FC236}">
                <a16:creationId xmlns:a16="http://schemas.microsoft.com/office/drawing/2014/main" id="{088BAAF5-BB3C-E9F0-FFC3-F4AF5BE423C9}"/>
              </a:ext>
            </a:extLst>
          </p:cNvPr>
          <p:cNvSpPr txBox="1"/>
          <p:nvPr/>
        </p:nvSpPr>
        <p:spPr>
          <a:xfrm>
            <a:off x="5194571" y="4473521"/>
            <a:ext cx="6304788" cy="1877437"/>
          </a:xfrm>
          <a:prstGeom prst="rect">
            <a:avLst/>
          </a:prstGeom>
          <a:noFill/>
        </p:spPr>
        <p:txBody>
          <a:bodyPr wrap="square">
            <a:spAutoFit/>
          </a:bodyPr>
          <a:lstStyle/>
          <a:p>
            <a:pPr algn="just"/>
            <a:r>
              <a:rPr lang="it-IT" sz="2400" b="1" dirty="0">
                <a:solidFill>
                  <a:srgbClr val="C00000"/>
                </a:solidFill>
              </a:rPr>
              <a:t>Prof. Luigi SCHIAVO</a:t>
            </a:r>
          </a:p>
          <a:p>
            <a:pPr algn="just"/>
            <a:r>
              <a:rPr lang="it-IT" b="1" dirty="0">
                <a:solidFill>
                  <a:srgbClr val="002060"/>
                </a:solidFill>
              </a:rPr>
              <a:t>Professore Associato di Nutrizione Umana e Dietetica Applicata</a:t>
            </a:r>
          </a:p>
          <a:p>
            <a:pPr algn="just"/>
            <a:r>
              <a:rPr lang="it-IT" dirty="0">
                <a:solidFill>
                  <a:srgbClr val="002060"/>
                </a:solidFill>
              </a:rPr>
              <a:t>Dipartimento di Medicina, Chirurgia e Odontoiatria</a:t>
            </a:r>
          </a:p>
          <a:p>
            <a:pPr algn="just"/>
            <a:r>
              <a:rPr lang="it-IT" dirty="0">
                <a:solidFill>
                  <a:srgbClr val="002060"/>
                </a:solidFill>
              </a:rPr>
              <a:t>Università degli Studi di Salerno</a:t>
            </a:r>
          </a:p>
          <a:p>
            <a:pPr algn="just"/>
            <a:endParaRPr lang="it-IT" b="1" dirty="0">
              <a:solidFill>
                <a:srgbClr val="002060"/>
              </a:solidFill>
            </a:endParaRPr>
          </a:p>
          <a:p>
            <a:pPr algn="just"/>
            <a:r>
              <a:rPr lang="it-IT" sz="2000" b="1" dirty="0">
                <a:solidFill>
                  <a:srgbClr val="002060"/>
                </a:solidFill>
              </a:rPr>
              <a:t>Co-Coordinatore Nazionale Comitato Scientifico SICOB </a:t>
            </a:r>
            <a:endParaRPr lang="it-IT" sz="1200" b="1" dirty="0">
              <a:solidFill>
                <a:srgbClr val="002060"/>
              </a:solidFill>
            </a:endParaRPr>
          </a:p>
        </p:txBody>
      </p:sp>
    </p:spTree>
    <p:extLst>
      <p:ext uri="{BB962C8B-B14F-4D97-AF65-F5344CB8AC3E}">
        <p14:creationId xmlns:p14="http://schemas.microsoft.com/office/powerpoint/2010/main" val="47115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28E03-86F3-E54D-17F4-9A663B11AB2A}"/>
            </a:ext>
          </a:extLst>
        </p:cNvPr>
        <p:cNvGrpSpPr/>
        <p:nvPr/>
      </p:nvGrpSpPr>
      <p:grpSpPr>
        <a:xfrm>
          <a:off x="0" y="0"/>
          <a:ext cx="0" cy="0"/>
          <a:chOff x="0" y="0"/>
          <a:chExt cx="0" cy="0"/>
        </a:xfrm>
      </p:grpSpPr>
      <p:grpSp>
        <p:nvGrpSpPr>
          <p:cNvPr id="2" name="Gruppo 1">
            <a:extLst>
              <a:ext uri="{FF2B5EF4-FFF2-40B4-BE49-F238E27FC236}">
                <a16:creationId xmlns:a16="http://schemas.microsoft.com/office/drawing/2014/main" id="{4FDB6408-563B-B685-3823-04F033EF6062}"/>
              </a:ext>
            </a:extLst>
          </p:cNvPr>
          <p:cNvGrpSpPr/>
          <p:nvPr/>
        </p:nvGrpSpPr>
        <p:grpSpPr>
          <a:xfrm>
            <a:off x="9524" y="209550"/>
            <a:ext cx="11954775" cy="6076950"/>
            <a:chOff x="9524" y="209550"/>
            <a:chExt cx="11954775" cy="6076950"/>
          </a:xfrm>
        </p:grpSpPr>
        <p:grpSp>
          <p:nvGrpSpPr>
            <p:cNvPr id="5" name="Gruppo 4">
              <a:extLst>
                <a:ext uri="{FF2B5EF4-FFF2-40B4-BE49-F238E27FC236}">
                  <a16:creationId xmlns:a16="http://schemas.microsoft.com/office/drawing/2014/main" id="{ABE6952D-A90C-B8EA-3C30-4BD1E1244D52}"/>
                </a:ext>
              </a:extLst>
            </p:cNvPr>
            <p:cNvGrpSpPr/>
            <p:nvPr/>
          </p:nvGrpSpPr>
          <p:grpSpPr>
            <a:xfrm>
              <a:off x="1677299" y="209550"/>
              <a:ext cx="10287000" cy="6076950"/>
              <a:chOff x="0" y="-60385"/>
              <a:chExt cx="10287000" cy="6076950"/>
            </a:xfrm>
          </p:grpSpPr>
          <p:pic>
            <p:nvPicPr>
              <p:cNvPr id="3" name="Immagine 2">
                <a:extLst>
                  <a:ext uri="{FF2B5EF4-FFF2-40B4-BE49-F238E27FC236}">
                    <a16:creationId xmlns:a16="http://schemas.microsoft.com/office/drawing/2014/main" id="{D95EBB2B-D085-68ED-4B64-34DAE76CDD5C}"/>
                  </a:ext>
                </a:extLst>
              </p:cNvPr>
              <p:cNvPicPr>
                <a:picLocks noChangeAspect="1"/>
              </p:cNvPicPr>
              <p:nvPr/>
            </p:nvPicPr>
            <p:blipFill>
              <a:blip r:embed="rId2">
                <a:extLst>
                  <a:ext uri="{28A0092B-C50C-407E-A947-70E740481C1C}">
                    <a14:useLocalDpi xmlns:a14="http://schemas.microsoft.com/office/drawing/2010/main" val="0"/>
                  </a:ext>
                </a:extLst>
              </a:blip>
              <a:srcRect b="11389"/>
              <a:stretch>
                <a:fillRect/>
              </a:stretch>
            </p:blipFill>
            <p:spPr>
              <a:xfrm>
                <a:off x="0" y="-60385"/>
                <a:ext cx="10287000" cy="6076950"/>
              </a:xfrm>
              <a:prstGeom prst="rect">
                <a:avLst/>
              </a:prstGeom>
            </p:spPr>
          </p:pic>
          <p:sp>
            <p:nvSpPr>
              <p:cNvPr id="4" name="Rettangolo 3">
                <a:extLst>
                  <a:ext uri="{FF2B5EF4-FFF2-40B4-BE49-F238E27FC236}">
                    <a16:creationId xmlns:a16="http://schemas.microsoft.com/office/drawing/2014/main" id="{FFF4259B-8F5D-178A-B1E8-1B782529543E}"/>
                  </a:ext>
                </a:extLst>
              </p:cNvPr>
              <p:cNvSpPr/>
              <p:nvPr/>
            </p:nvSpPr>
            <p:spPr>
              <a:xfrm>
                <a:off x="215660" y="1250830"/>
                <a:ext cx="1224951" cy="37869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7" name="Rettangolo 6">
              <a:extLst>
                <a:ext uri="{FF2B5EF4-FFF2-40B4-BE49-F238E27FC236}">
                  <a16:creationId xmlns:a16="http://schemas.microsoft.com/office/drawing/2014/main" id="{1148B902-F31B-2105-7C12-3AC7751635EB}"/>
                </a:ext>
              </a:extLst>
            </p:cNvPr>
            <p:cNvSpPr/>
            <p:nvPr/>
          </p:nvSpPr>
          <p:spPr>
            <a:xfrm>
              <a:off x="9524" y="907211"/>
              <a:ext cx="1190625" cy="8712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Tree>
    <p:extLst>
      <p:ext uri="{BB962C8B-B14F-4D97-AF65-F5344CB8AC3E}">
        <p14:creationId xmlns:p14="http://schemas.microsoft.com/office/powerpoint/2010/main" val="2529896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o 16">
            <a:extLst>
              <a:ext uri="{FF2B5EF4-FFF2-40B4-BE49-F238E27FC236}">
                <a16:creationId xmlns:a16="http://schemas.microsoft.com/office/drawing/2014/main" id="{FF48DE24-7EB5-64EB-E765-47ED4C79C278}"/>
              </a:ext>
            </a:extLst>
          </p:cNvPr>
          <p:cNvGrpSpPr/>
          <p:nvPr/>
        </p:nvGrpSpPr>
        <p:grpSpPr>
          <a:xfrm>
            <a:off x="0" y="408180"/>
            <a:ext cx="12192000" cy="6041639"/>
            <a:chOff x="0" y="316740"/>
            <a:chExt cx="12192000" cy="6041639"/>
          </a:xfrm>
        </p:grpSpPr>
        <p:pic>
          <p:nvPicPr>
            <p:cNvPr id="6" name="Immagine 5">
              <a:extLst>
                <a:ext uri="{FF2B5EF4-FFF2-40B4-BE49-F238E27FC236}">
                  <a16:creationId xmlns:a16="http://schemas.microsoft.com/office/drawing/2014/main" id="{31BF7B45-2B2E-C43E-2BA3-5EB7A5EB8A3A}"/>
                </a:ext>
              </a:extLst>
            </p:cNvPr>
            <p:cNvPicPr>
              <a:picLocks noChangeAspect="1"/>
            </p:cNvPicPr>
            <p:nvPr/>
          </p:nvPicPr>
          <p:blipFill>
            <a:blip r:embed="rId2">
              <a:extLst>
                <a:ext uri="{28A0092B-C50C-407E-A947-70E740481C1C}">
                  <a14:useLocalDpi xmlns:a14="http://schemas.microsoft.com/office/drawing/2010/main" val="0"/>
                </a:ext>
              </a:extLst>
            </a:blip>
            <a:srcRect b="93646"/>
            <a:stretch>
              <a:fillRect/>
            </a:stretch>
          </p:blipFill>
          <p:spPr>
            <a:xfrm>
              <a:off x="0" y="316740"/>
              <a:ext cx="12192000" cy="395529"/>
            </a:xfrm>
            <a:prstGeom prst="rect">
              <a:avLst/>
            </a:prstGeom>
          </p:spPr>
        </p:pic>
        <p:sp>
          <p:nvSpPr>
            <p:cNvPr id="8" name="Rettangolo 7">
              <a:extLst>
                <a:ext uri="{FF2B5EF4-FFF2-40B4-BE49-F238E27FC236}">
                  <a16:creationId xmlns:a16="http://schemas.microsoft.com/office/drawing/2014/main" id="{266FADA5-9379-F9E4-AAFB-1A62D5711B12}"/>
                </a:ext>
              </a:extLst>
            </p:cNvPr>
            <p:cNvSpPr/>
            <p:nvPr/>
          </p:nvSpPr>
          <p:spPr>
            <a:xfrm>
              <a:off x="232913" y="5986732"/>
              <a:ext cx="11844067" cy="37164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a:extLst>
                <a:ext uri="{FF2B5EF4-FFF2-40B4-BE49-F238E27FC236}">
                  <a16:creationId xmlns:a16="http://schemas.microsoft.com/office/drawing/2014/main" id="{1BAC7AB1-D4FE-84A8-7A35-2F5C8F5ECA31}"/>
                </a:ext>
              </a:extLst>
            </p:cNvPr>
            <p:cNvPicPr>
              <a:picLocks noChangeAspect="1"/>
            </p:cNvPicPr>
            <p:nvPr/>
          </p:nvPicPr>
          <p:blipFill>
            <a:blip r:embed="rId3">
              <a:extLst>
                <a:ext uri="{28A0092B-C50C-407E-A947-70E740481C1C}">
                  <a14:useLocalDpi xmlns:a14="http://schemas.microsoft.com/office/drawing/2010/main" val="0"/>
                </a:ext>
              </a:extLst>
            </a:blip>
            <a:srcRect t="10849"/>
            <a:stretch>
              <a:fillRect/>
            </a:stretch>
          </p:blipFill>
          <p:spPr>
            <a:xfrm>
              <a:off x="0" y="809157"/>
              <a:ext cx="12192000" cy="5549222"/>
            </a:xfrm>
            <a:prstGeom prst="rect">
              <a:avLst/>
            </a:prstGeom>
          </p:spPr>
        </p:pic>
        <p:sp>
          <p:nvSpPr>
            <p:cNvPr id="15" name="Rettangolo 14">
              <a:extLst>
                <a:ext uri="{FF2B5EF4-FFF2-40B4-BE49-F238E27FC236}">
                  <a16:creationId xmlns:a16="http://schemas.microsoft.com/office/drawing/2014/main" id="{607F90DA-2BA2-BC63-E46E-74E3D56E0478}"/>
                </a:ext>
              </a:extLst>
            </p:cNvPr>
            <p:cNvSpPr/>
            <p:nvPr/>
          </p:nvSpPr>
          <p:spPr>
            <a:xfrm>
              <a:off x="232913" y="5986732"/>
              <a:ext cx="11726174" cy="3105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Tree>
    <p:extLst>
      <p:ext uri="{BB962C8B-B14F-4D97-AF65-F5344CB8AC3E}">
        <p14:creationId xmlns:p14="http://schemas.microsoft.com/office/powerpoint/2010/main" val="3722969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5071DFCE-7E2B-81CD-E67D-945061C41C1F}"/>
              </a:ext>
            </a:extLst>
          </p:cNvPr>
          <p:cNvSpPr/>
          <p:nvPr/>
        </p:nvSpPr>
        <p:spPr>
          <a:xfrm>
            <a:off x="0" y="18978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CasellaDiTesto 2">
            <a:extLst>
              <a:ext uri="{FF2B5EF4-FFF2-40B4-BE49-F238E27FC236}">
                <a16:creationId xmlns:a16="http://schemas.microsoft.com/office/drawing/2014/main" id="{AC485C36-908B-93CA-A1B4-8C85D251588F}"/>
              </a:ext>
            </a:extLst>
          </p:cNvPr>
          <p:cNvSpPr txBox="1"/>
          <p:nvPr/>
        </p:nvSpPr>
        <p:spPr>
          <a:xfrm>
            <a:off x="2751582" y="454820"/>
            <a:ext cx="6163056" cy="461665"/>
          </a:xfrm>
          <a:prstGeom prst="rect">
            <a:avLst/>
          </a:prstGeom>
          <a:noFill/>
        </p:spPr>
        <p:txBody>
          <a:bodyPr wrap="square" rtlCol="0">
            <a:spAutoFit/>
          </a:bodyPr>
          <a:lstStyle/>
          <a:p>
            <a:pPr algn="ctr"/>
            <a:r>
              <a:rPr lang="it-IT" sz="2400" b="1" dirty="0">
                <a:solidFill>
                  <a:srgbClr val="FFFFFF"/>
                </a:solidFill>
                <a:latin typeface="Montserrat" pitchFamily="2" charset="77"/>
                <a:ea typeface="+mj-ea"/>
                <a:cs typeface="+mj-cs"/>
              </a:rPr>
              <a:t>WEIGHT LOSS MAIN OBJECTIVE</a:t>
            </a:r>
            <a:endParaRPr lang="it-IT" sz="2400" dirty="0"/>
          </a:p>
        </p:txBody>
      </p:sp>
      <p:sp>
        <p:nvSpPr>
          <p:cNvPr id="4" name="CasellaDiTesto 3">
            <a:extLst>
              <a:ext uri="{FF2B5EF4-FFF2-40B4-BE49-F238E27FC236}">
                <a16:creationId xmlns:a16="http://schemas.microsoft.com/office/drawing/2014/main" id="{4AD2C185-D6E5-437D-50BB-0E610E94E94D}"/>
              </a:ext>
            </a:extLst>
          </p:cNvPr>
          <p:cNvSpPr txBox="1"/>
          <p:nvPr/>
        </p:nvSpPr>
        <p:spPr>
          <a:xfrm>
            <a:off x="2770632" y="500987"/>
            <a:ext cx="6163056" cy="369332"/>
          </a:xfrm>
          <a:prstGeom prst="rect">
            <a:avLst/>
          </a:prstGeom>
          <a:noFill/>
        </p:spPr>
        <p:txBody>
          <a:bodyPr wrap="square" rtlCol="0">
            <a:spAutoFit/>
          </a:bodyPr>
          <a:lstStyle/>
          <a:p>
            <a:pPr algn="ctr"/>
            <a:r>
              <a:rPr lang="it-IT" b="1" dirty="0">
                <a:solidFill>
                  <a:srgbClr val="FFFFFF"/>
                </a:solidFill>
                <a:latin typeface="Montserrat" pitchFamily="2" charset="77"/>
                <a:ea typeface="+mj-ea"/>
                <a:cs typeface="+mj-cs"/>
              </a:rPr>
              <a:t>TITOLO SLIDE</a:t>
            </a:r>
            <a:endParaRPr lang="it-IT" dirty="0"/>
          </a:p>
        </p:txBody>
      </p:sp>
      <p:pic>
        <p:nvPicPr>
          <p:cNvPr id="5" name="Immagine 4">
            <a:extLst>
              <a:ext uri="{FF2B5EF4-FFF2-40B4-BE49-F238E27FC236}">
                <a16:creationId xmlns:a16="http://schemas.microsoft.com/office/drawing/2014/main" id="{6EBE2BAF-6AAF-9926-8B2B-61E3456FAB41}"/>
              </a:ext>
            </a:extLst>
          </p:cNvPr>
          <p:cNvPicPr>
            <a:picLocks noChangeAspect="1"/>
          </p:cNvPicPr>
          <p:nvPr/>
        </p:nvPicPr>
        <p:blipFill>
          <a:blip r:embed="rId2"/>
          <a:stretch>
            <a:fillRect/>
          </a:stretch>
        </p:blipFill>
        <p:spPr>
          <a:xfrm>
            <a:off x="0" y="-1"/>
            <a:ext cx="6388651" cy="2443421"/>
          </a:xfrm>
          <a:prstGeom prst="rect">
            <a:avLst/>
          </a:prstGeom>
        </p:spPr>
      </p:pic>
      <p:sp>
        <p:nvSpPr>
          <p:cNvPr id="6" name="CasellaDiTesto 5">
            <a:extLst>
              <a:ext uri="{FF2B5EF4-FFF2-40B4-BE49-F238E27FC236}">
                <a16:creationId xmlns:a16="http://schemas.microsoft.com/office/drawing/2014/main" id="{8067067C-40EC-E1C3-04EF-81F3410A07B8}"/>
              </a:ext>
            </a:extLst>
          </p:cNvPr>
          <p:cNvSpPr txBox="1"/>
          <p:nvPr/>
        </p:nvSpPr>
        <p:spPr>
          <a:xfrm>
            <a:off x="5022744" y="350346"/>
            <a:ext cx="1930506" cy="415498"/>
          </a:xfrm>
          <a:prstGeom prst="rect">
            <a:avLst/>
          </a:prstGeom>
          <a:noFill/>
        </p:spPr>
        <p:txBody>
          <a:bodyPr wrap="square">
            <a:spAutoFit/>
          </a:bodyPr>
          <a:lstStyle/>
          <a:p>
            <a:pPr algn="l"/>
            <a:r>
              <a:rPr lang="it-IT" sz="1050" b="1" i="0" u="none" strike="noStrike" baseline="0" dirty="0">
                <a:latin typeface="OTNEJMScalaSansLF-Bold"/>
              </a:rPr>
              <a:t>2026;394:1313-24.</a:t>
            </a:r>
          </a:p>
          <a:p>
            <a:pPr algn="l"/>
            <a:r>
              <a:rPr lang="it-IT" sz="1050" i="0" u="none" strike="noStrike" baseline="0" dirty="0">
                <a:latin typeface="OTNEJMScalaSansLF-Bold"/>
              </a:rPr>
              <a:t>DOI: 10.1056/NEJMra2500106</a:t>
            </a:r>
            <a:endParaRPr lang="it-IT" sz="2800" dirty="0"/>
          </a:p>
        </p:txBody>
      </p:sp>
      <p:pic>
        <p:nvPicPr>
          <p:cNvPr id="7" name="Immagine 6">
            <a:extLst>
              <a:ext uri="{FF2B5EF4-FFF2-40B4-BE49-F238E27FC236}">
                <a16:creationId xmlns:a16="http://schemas.microsoft.com/office/drawing/2014/main" id="{E63527E9-A871-C189-90C5-76EC6D0DDCC3}"/>
              </a:ext>
            </a:extLst>
          </p:cNvPr>
          <p:cNvPicPr>
            <a:picLocks noChangeAspect="1"/>
          </p:cNvPicPr>
          <p:nvPr/>
        </p:nvPicPr>
        <p:blipFill>
          <a:blip r:embed="rId3"/>
          <a:stretch>
            <a:fillRect/>
          </a:stretch>
        </p:blipFill>
        <p:spPr>
          <a:xfrm>
            <a:off x="185961" y="2651435"/>
            <a:ext cx="6023501" cy="3887587"/>
          </a:xfrm>
          <a:prstGeom prst="rect">
            <a:avLst/>
          </a:prstGeom>
        </p:spPr>
      </p:pic>
      <p:pic>
        <p:nvPicPr>
          <p:cNvPr id="13" name="Immagine 12">
            <a:extLst>
              <a:ext uri="{FF2B5EF4-FFF2-40B4-BE49-F238E27FC236}">
                <a16:creationId xmlns:a16="http://schemas.microsoft.com/office/drawing/2014/main" id="{2EC82760-8E64-77F3-275A-E24A542C1E10}"/>
              </a:ext>
            </a:extLst>
          </p:cNvPr>
          <p:cNvPicPr>
            <a:picLocks noChangeAspect="1"/>
          </p:cNvPicPr>
          <p:nvPr/>
        </p:nvPicPr>
        <p:blipFill>
          <a:blip r:embed="rId4"/>
          <a:stretch>
            <a:fillRect/>
          </a:stretch>
        </p:blipFill>
        <p:spPr>
          <a:xfrm>
            <a:off x="6296984" y="3683962"/>
            <a:ext cx="5787052" cy="2443422"/>
          </a:xfrm>
          <a:prstGeom prst="rect">
            <a:avLst/>
          </a:prstGeom>
        </p:spPr>
      </p:pic>
      <p:sp>
        <p:nvSpPr>
          <p:cNvPr id="14" name="Rettangolo 13">
            <a:extLst>
              <a:ext uri="{FF2B5EF4-FFF2-40B4-BE49-F238E27FC236}">
                <a16:creationId xmlns:a16="http://schemas.microsoft.com/office/drawing/2014/main" id="{9D9ABA83-E7A8-D271-F63A-F35BAFA0BE6D}"/>
              </a:ext>
            </a:extLst>
          </p:cNvPr>
          <p:cNvSpPr/>
          <p:nvPr/>
        </p:nvSpPr>
        <p:spPr>
          <a:xfrm>
            <a:off x="6667500" y="5512279"/>
            <a:ext cx="4589972" cy="304234"/>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descr="Red Alert Bell Icon - Danger Notification – Royalty-Free Vector |  VectorStock">
            <a:extLst>
              <a:ext uri="{FF2B5EF4-FFF2-40B4-BE49-F238E27FC236}">
                <a16:creationId xmlns:a16="http://schemas.microsoft.com/office/drawing/2014/main" id="{B8697BF7-BF2C-40B4-F55F-387F284D6BE6}"/>
              </a:ext>
            </a:extLst>
          </p:cNvPr>
          <p:cNvPicPr>
            <a:picLocks noChangeAspect="1"/>
          </p:cNvPicPr>
          <p:nvPr/>
        </p:nvPicPr>
        <p:blipFill>
          <a:blip r:embed="rId5"/>
          <a:srcRect b="8193"/>
          <a:stretch>
            <a:fillRect/>
          </a:stretch>
        </p:blipFill>
        <p:spPr>
          <a:xfrm rot="2315760">
            <a:off x="7210075" y="1004232"/>
            <a:ext cx="2344908" cy="2114033"/>
          </a:xfrm>
          <a:prstGeom prst="rect">
            <a:avLst/>
          </a:prstGeom>
        </p:spPr>
      </p:pic>
    </p:spTree>
    <p:extLst>
      <p:ext uri="{BB962C8B-B14F-4D97-AF65-F5344CB8AC3E}">
        <p14:creationId xmlns:p14="http://schemas.microsoft.com/office/powerpoint/2010/main" val="2212259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uppo 27">
            <a:extLst>
              <a:ext uri="{FF2B5EF4-FFF2-40B4-BE49-F238E27FC236}">
                <a16:creationId xmlns:a16="http://schemas.microsoft.com/office/drawing/2014/main" id="{62A11FAD-1536-CA9B-F637-8494E7A5305F}"/>
              </a:ext>
            </a:extLst>
          </p:cNvPr>
          <p:cNvGrpSpPr/>
          <p:nvPr/>
        </p:nvGrpSpPr>
        <p:grpSpPr>
          <a:xfrm>
            <a:off x="-223737" y="0"/>
            <a:ext cx="12192000" cy="6858000"/>
            <a:chOff x="-272375" y="-103632"/>
            <a:chExt cx="12192000" cy="6961632"/>
          </a:xfrm>
        </p:grpSpPr>
        <p:sp>
          <p:nvSpPr>
            <p:cNvPr id="4" name="Rettangolo 3">
              <a:extLst>
                <a:ext uri="{FF2B5EF4-FFF2-40B4-BE49-F238E27FC236}">
                  <a16:creationId xmlns:a16="http://schemas.microsoft.com/office/drawing/2014/main" id="{42208CB0-ADD1-AB7C-1DC6-95F847214A5C}"/>
                </a:ext>
              </a:extLst>
            </p:cNvPr>
            <p:cNvSpPr/>
            <p:nvPr/>
          </p:nvSpPr>
          <p:spPr>
            <a:xfrm>
              <a:off x="-272375" y="-103632"/>
              <a:ext cx="12192000" cy="69616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 name="Rettangolo 1">
              <a:extLst>
                <a:ext uri="{FF2B5EF4-FFF2-40B4-BE49-F238E27FC236}">
                  <a16:creationId xmlns:a16="http://schemas.microsoft.com/office/drawing/2014/main" id="{4252F3D0-09AF-1F4D-CC0B-1F3E880A1147}"/>
                </a:ext>
              </a:extLst>
            </p:cNvPr>
            <p:cNvSpPr/>
            <p:nvPr/>
          </p:nvSpPr>
          <p:spPr>
            <a:xfrm>
              <a:off x="4032069" y="3314005"/>
              <a:ext cx="1928593" cy="6165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Immagine 4">
              <a:extLst>
                <a:ext uri="{FF2B5EF4-FFF2-40B4-BE49-F238E27FC236}">
                  <a16:creationId xmlns:a16="http://schemas.microsoft.com/office/drawing/2014/main" id="{AE693EED-D0E2-1EF3-8555-9A83C40F4423}"/>
                </a:ext>
              </a:extLst>
            </p:cNvPr>
            <p:cNvPicPr>
              <a:picLocks noChangeAspect="1"/>
            </p:cNvPicPr>
            <p:nvPr/>
          </p:nvPicPr>
          <p:blipFill>
            <a:blip r:embed="rId2"/>
            <a:stretch>
              <a:fillRect/>
            </a:stretch>
          </p:blipFill>
          <p:spPr>
            <a:xfrm>
              <a:off x="905691" y="0"/>
              <a:ext cx="10732831" cy="6754368"/>
            </a:xfrm>
            <a:prstGeom prst="rect">
              <a:avLst/>
            </a:prstGeom>
          </p:spPr>
        </p:pic>
        <p:sp>
          <p:nvSpPr>
            <p:cNvPr id="6" name="Rettangolo 5">
              <a:extLst>
                <a:ext uri="{FF2B5EF4-FFF2-40B4-BE49-F238E27FC236}">
                  <a16:creationId xmlns:a16="http://schemas.microsoft.com/office/drawing/2014/main" id="{574B64A3-33F9-D956-BB74-72B1CF4B7867}"/>
                </a:ext>
              </a:extLst>
            </p:cNvPr>
            <p:cNvSpPr/>
            <p:nvPr/>
          </p:nvSpPr>
          <p:spPr>
            <a:xfrm>
              <a:off x="3257006" y="217714"/>
              <a:ext cx="1706880" cy="27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8" name="Immagine 7">
              <a:extLst>
                <a:ext uri="{FF2B5EF4-FFF2-40B4-BE49-F238E27FC236}">
                  <a16:creationId xmlns:a16="http://schemas.microsoft.com/office/drawing/2014/main" id="{FD61D039-F0DA-EB22-7CE4-3C2E228EA0FD}"/>
                </a:ext>
              </a:extLst>
            </p:cNvPr>
            <p:cNvPicPr>
              <a:picLocks noChangeAspect="1"/>
            </p:cNvPicPr>
            <p:nvPr/>
          </p:nvPicPr>
          <p:blipFill>
            <a:blip r:embed="rId3"/>
            <a:stretch>
              <a:fillRect/>
            </a:stretch>
          </p:blipFill>
          <p:spPr>
            <a:xfrm>
              <a:off x="1639680" y="2211005"/>
              <a:ext cx="968894" cy="160560"/>
            </a:xfrm>
            <a:prstGeom prst="rect">
              <a:avLst/>
            </a:prstGeom>
          </p:spPr>
        </p:pic>
        <p:sp>
          <p:nvSpPr>
            <p:cNvPr id="11" name="Rettangolo 10">
              <a:extLst>
                <a:ext uri="{FF2B5EF4-FFF2-40B4-BE49-F238E27FC236}">
                  <a16:creationId xmlns:a16="http://schemas.microsoft.com/office/drawing/2014/main" id="{3072240B-F2AD-41A6-0F29-AD16FA3DC0BB}"/>
                </a:ext>
              </a:extLst>
            </p:cNvPr>
            <p:cNvSpPr/>
            <p:nvPr/>
          </p:nvSpPr>
          <p:spPr>
            <a:xfrm>
              <a:off x="1079863" y="4345577"/>
              <a:ext cx="2629988" cy="3657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Immagine 13">
              <a:extLst>
                <a:ext uri="{FF2B5EF4-FFF2-40B4-BE49-F238E27FC236}">
                  <a16:creationId xmlns:a16="http://schemas.microsoft.com/office/drawing/2014/main" id="{B50A6027-EFC2-9A39-80AF-5B8E485ACD39}"/>
                </a:ext>
              </a:extLst>
            </p:cNvPr>
            <p:cNvPicPr>
              <a:picLocks noChangeAspect="1"/>
            </p:cNvPicPr>
            <p:nvPr/>
          </p:nvPicPr>
          <p:blipFill>
            <a:blip r:embed="rId4"/>
            <a:stretch>
              <a:fillRect/>
            </a:stretch>
          </p:blipFill>
          <p:spPr>
            <a:xfrm>
              <a:off x="2717436" y="5049546"/>
              <a:ext cx="1706880" cy="166977"/>
            </a:xfrm>
            <a:prstGeom prst="rect">
              <a:avLst/>
            </a:prstGeom>
          </p:spPr>
        </p:pic>
        <p:sp>
          <p:nvSpPr>
            <p:cNvPr id="16" name="Rettangolo 15">
              <a:extLst>
                <a:ext uri="{FF2B5EF4-FFF2-40B4-BE49-F238E27FC236}">
                  <a16:creationId xmlns:a16="http://schemas.microsoft.com/office/drawing/2014/main" id="{6A7B9121-C63A-0729-5CA2-BA87BE61DCD9}"/>
                </a:ext>
              </a:extLst>
            </p:cNvPr>
            <p:cNvSpPr/>
            <p:nvPr/>
          </p:nvSpPr>
          <p:spPr>
            <a:xfrm>
              <a:off x="748937" y="353947"/>
              <a:ext cx="6592389" cy="43573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Rettangolo 18">
              <a:extLst>
                <a:ext uri="{FF2B5EF4-FFF2-40B4-BE49-F238E27FC236}">
                  <a16:creationId xmlns:a16="http://schemas.microsoft.com/office/drawing/2014/main" id="{CD233AED-C512-017B-C4A4-9EA817342E57}"/>
                </a:ext>
              </a:extLst>
            </p:cNvPr>
            <p:cNvSpPr/>
            <p:nvPr/>
          </p:nvSpPr>
          <p:spPr>
            <a:xfrm>
              <a:off x="905691" y="4528457"/>
              <a:ext cx="6435635" cy="22259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5" name="Immagine 24">
              <a:extLst>
                <a:ext uri="{FF2B5EF4-FFF2-40B4-BE49-F238E27FC236}">
                  <a16:creationId xmlns:a16="http://schemas.microsoft.com/office/drawing/2014/main" id="{5B9B4EC4-0EBE-6750-993A-277741FDE2BF}"/>
                </a:ext>
              </a:extLst>
            </p:cNvPr>
            <p:cNvPicPr>
              <a:picLocks noChangeAspect="1"/>
            </p:cNvPicPr>
            <p:nvPr/>
          </p:nvPicPr>
          <p:blipFill>
            <a:blip r:embed="rId5"/>
            <a:stretch>
              <a:fillRect/>
            </a:stretch>
          </p:blipFill>
          <p:spPr>
            <a:xfrm>
              <a:off x="352213" y="150324"/>
              <a:ext cx="6849431" cy="2048161"/>
            </a:xfrm>
            <a:prstGeom prst="rect">
              <a:avLst/>
            </a:prstGeom>
          </p:spPr>
        </p:pic>
      </p:grpSp>
      <p:pic>
        <p:nvPicPr>
          <p:cNvPr id="7" name="Immagine 6">
            <a:extLst>
              <a:ext uri="{FF2B5EF4-FFF2-40B4-BE49-F238E27FC236}">
                <a16:creationId xmlns:a16="http://schemas.microsoft.com/office/drawing/2014/main" id="{1DB7154D-BA11-D75B-7DA0-9F0B78A989CB}"/>
              </a:ext>
            </a:extLst>
          </p:cNvPr>
          <p:cNvPicPr>
            <a:picLocks noChangeAspect="1"/>
          </p:cNvPicPr>
          <p:nvPr/>
        </p:nvPicPr>
        <p:blipFill>
          <a:blip r:embed="rId6"/>
          <a:stretch>
            <a:fillRect/>
          </a:stretch>
        </p:blipFill>
        <p:spPr>
          <a:xfrm>
            <a:off x="395694" y="2616526"/>
            <a:ext cx="6725589" cy="3905795"/>
          </a:xfrm>
          <a:prstGeom prst="rect">
            <a:avLst/>
          </a:prstGeom>
        </p:spPr>
      </p:pic>
      <p:sp>
        <p:nvSpPr>
          <p:cNvPr id="9" name="Rettangolo 8">
            <a:extLst>
              <a:ext uri="{FF2B5EF4-FFF2-40B4-BE49-F238E27FC236}">
                <a16:creationId xmlns:a16="http://schemas.microsoft.com/office/drawing/2014/main" id="{1EBC32D7-2774-D870-A7C7-8FB4C67BDBCD}"/>
              </a:ext>
            </a:extLst>
          </p:cNvPr>
          <p:cNvSpPr/>
          <p:nvPr/>
        </p:nvSpPr>
        <p:spPr>
          <a:xfrm>
            <a:off x="7389964" y="690664"/>
            <a:ext cx="4578299" cy="59992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7" name="Gruppo 16">
            <a:extLst>
              <a:ext uri="{FF2B5EF4-FFF2-40B4-BE49-F238E27FC236}">
                <a16:creationId xmlns:a16="http://schemas.microsoft.com/office/drawing/2014/main" id="{50A14CF0-7832-01E7-FF38-E44FC8576425}"/>
              </a:ext>
            </a:extLst>
          </p:cNvPr>
          <p:cNvGrpSpPr/>
          <p:nvPr/>
        </p:nvGrpSpPr>
        <p:grpSpPr>
          <a:xfrm>
            <a:off x="7604766" y="2196360"/>
            <a:ext cx="4082394" cy="2846060"/>
            <a:chOff x="7873447" y="1259012"/>
            <a:chExt cx="3330229" cy="2318167"/>
          </a:xfrm>
        </p:grpSpPr>
        <p:pic>
          <p:nvPicPr>
            <p:cNvPr id="12" name="Immagine 11">
              <a:extLst>
                <a:ext uri="{FF2B5EF4-FFF2-40B4-BE49-F238E27FC236}">
                  <a16:creationId xmlns:a16="http://schemas.microsoft.com/office/drawing/2014/main" id="{38E32A48-F934-B38F-79BF-D206E1B38C5A}"/>
                </a:ext>
              </a:extLst>
            </p:cNvPr>
            <p:cNvPicPr>
              <a:picLocks noChangeAspect="1"/>
            </p:cNvPicPr>
            <p:nvPr/>
          </p:nvPicPr>
          <p:blipFill>
            <a:blip r:embed="rId7"/>
            <a:srcRect b="56210"/>
            <a:stretch>
              <a:fillRect/>
            </a:stretch>
          </p:blipFill>
          <p:spPr>
            <a:xfrm>
              <a:off x="7873447" y="1259012"/>
              <a:ext cx="3330229" cy="2028937"/>
            </a:xfrm>
            <a:prstGeom prst="rect">
              <a:avLst/>
            </a:prstGeom>
          </p:spPr>
        </p:pic>
        <p:pic>
          <p:nvPicPr>
            <p:cNvPr id="15" name="Immagine 14">
              <a:extLst>
                <a:ext uri="{FF2B5EF4-FFF2-40B4-BE49-F238E27FC236}">
                  <a16:creationId xmlns:a16="http://schemas.microsoft.com/office/drawing/2014/main" id="{A7A4523D-8F6D-4BD5-1B89-47B5A3A5FD2A}"/>
                </a:ext>
              </a:extLst>
            </p:cNvPr>
            <p:cNvPicPr>
              <a:picLocks noChangeAspect="1"/>
            </p:cNvPicPr>
            <p:nvPr/>
          </p:nvPicPr>
          <p:blipFill>
            <a:blip r:embed="rId7"/>
            <a:srcRect t="93668"/>
            <a:stretch>
              <a:fillRect/>
            </a:stretch>
          </p:blipFill>
          <p:spPr>
            <a:xfrm>
              <a:off x="7873447" y="3283793"/>
              <a:ext cx="3330229" cy="293386"/>
            </a:xfrm>
            <a:prstGeom prst="rect">
              <a:avLst/>
            </a:prstGeom>
          </p:spPr>
        </p:pic>
      </p:grpSp>
    </p:spTree>
    <p:extLst>
      <p:ext uri="{BB962C8B-B14F-4D97-AF65-F5344CB8AC3E}">
        <p14:creationId xmlns:p14="http://schemas.microsoft.com/office/powerpoint/2010/main" val="2996213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315F0-0A5A-7E0B-AF0E-5F9E1E1CBD0A}"/>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C4A7EFB7-47B7-DA86-8500-F91F78AD10F1}"/>
              </a:ext>
            </a:extLst>
          </p:cNvPr>
          <p:cNvSpPr/>
          <p:nvPr/>
        </p:nvSpPr>
        <p:spPr>
          <a:xfrm>
            <a:off x="-233464" y="0"/>
            <a:ext cx="12425464"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6" name="Immagine 25">
            <a:extLst>
              <a:ext uri="{FF2B5EF4-FFF2-40B4-BE49-F238E27FC236}">
                <a16:creationId xmlns:a16="http://schemas.microsoft.com/office/drawing/2014/main" id="{982EA636-9B42-8678-4626-CC663F766A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35" y="144960"/>
            <a:ext cx="8491462" cy="6568080"/>
          </a:xfrm>
          <a:prstGeom prst="rect">
            <a:avLst/>
          </a:prstGeom>
        </p:spPr>
      </p:pic>
      <p:pic>
        <p:nvPicPr>
          <p:cNvPr id="28" name="Immagine 27" descr="Red Alert Bell Icon - Danger Notification – Royalty-Free Vector |  VectorStock">
            <a:extLst>
              <a:ext uri="{FF2B5EF4-FFF2-40B4-BE49-F238E27FC236}">
                <a16:creationId xmlns:a16="http://schemas.microsoft.com/office/drawing/2014/main" id="{08185A9B-A0FC-9052-D962-7746263D3CFA}"/>
              </a:ext>
            </a:extLst>
          </p:cNvPr>
          <p:cNvPicPr>
            <a:picLocks noChangeAspect="1"/>
          </p:cNvPicPr>
          <p:nvPr/>
        </p:nvPicPr>
        <p:blipFill>
          <a:blip r:embed="rId3"/>
          <a:srcRect b="8193"/>
          <a:stretch>
            <a:fillRect/>
          </a:stretch>
        </p:blipFill>
        <p:spPr>
          <a:xfrm rot="2328874">
            <a:off x="9213444" y="2371984"/>
            <a:ext cx="2344908" cy="2114033"/>
          </a:xfrm>
          <a:prstGeom prst="rect">
            <a:avLst/>
          </a:prstGeom>
        </p:spPr>
      </p:pic>
    </p:spTree>
    <p:extLst>
      <p:ext uri="{BB962C8B-B14F-4D97-AF65-F5344CB8AC3E}">
        <p14:creationId xmlns:p14="http://schemas.microsoft.com/office/powerpoint/2010/main" val="930623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F4F1E-A0AB-6B13-3ECA-24F00126AA00}"/>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261EBEAB-86A8-646A-BF1B-2102FAC87D27}"/>
              </a:ext>
            </a:extLst>
          </p:cNvPr>
          <p:cNvSpPr/>
          <p:nvPr/>
        </p:nvSpPr>
        <p:spPr>
          <a:xfrm>
            <a:off x="-24384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CasellaDiTesto 7">
            <a:extLst>
              <a:ext uri="{FF2B5EF4-FFF2-40B4-BE49-F238E27FC236}">
                <a16:creationId xmlns:a16="http://schemas.microsoft.com/office/drawing/2014/main" id="{83736DC0-14EF-4B87-354B-231192722C79}"/>
              </a:ext>
            </a:extLst>
          </p:cNvPr>
          <p:cNvSpPr txBox="1"/>
          <p:nvPr/>
        </p:nvSpPr>
        <p:spPr>
          <a:xfrm>
            <a:off x="2751582" y="265040"/>
            <a:ext cx="6163056" cy="461665"/>
          </a:xfrm>
          <a:prstGeom prst="rect">
            <a:avLst/>
          </a:prstGeom>
          <a:noFill/>
        </p:spPr>
        <p:txBody>
          <a:bodyPr wrap="square" rtlCol="0">
            <a:spAutoFit/>
          </a:bodyPr>
          <a:lstStyle/>
          <a:p>
            <a:pPr algn="ctr"/>
            <a:r>
              <a:rPr lang="it-IT" sz="2400" b="1" dirty="0">
                <a:solidFill>
                  <a:srgbClr val="FFFFFF"/>
                </a:solidFill>
                <a:latin typeface="Montserrat" pitchFamily="2" charset="77"/>
                <a:ea typeface="+mj-ea"/>
                <a:cs typeface="+mj-cs"/>
              </a:rPr>
              <a:t>WEIGHT LOSS MAIN OBJECTIVE</a:t>
            </a:r>
            <a:endParaRPr lang="it-IT" sz="2400" dirty="0"/>
          </a:p>
        </p:txBody>
      </p:sp>
      <p:sp>
        <p:nvSpPr>
          <p:cNvPr id="2" name="CasellaDiTesto 1">
            <a:extLst>
              <a:ext uri="{FF2B5EF4-FFF2-40B4-BE49-F238E27FC236}">
                <a16:creationId xmlns:a16="http://schemas.microsoft.com/office/drawing/2014/main" id="{0019E4CE-64C7-9601-F187-9020FE038681}"/>
              </a:ext>
            </a:extLst>
          </p:cNvPr>
          <p:cNvSpPr txBox="1"/>
          <p:nvPr/>
        </p:nvSpPr>
        <p:spPr>
          <a:xfrm>
            <a:off x="2770632" y="311207"/>
            <a:ext cx="6163056" cy="369332"/>
          </a:xfrm>
          <a:prstGeom prst="rect">
            <a:avLst/>
          </a:prstGeom>
          <a:noFill/>
        </p:spPr>
        <p:txBody>
          <a:bodyPr wrap="square" rtlCol="0">
            <a:spAutoFit/>
          </a:bodyPr>
          <a:lstStyle/>
          <a:p>
            <a:pPr algn="ctr"/>
            <a:r>
              <a:rPr lang="it-IT" b="1" dirty="0">
                <a:solidFill>
                  <a:srgbClr val="FFFFFF"/>
                </a:solidFill>
                <a:latin typeface="Montserrat" pitchFamily="2" charset="77"/>
                <a:ea typeface="+mj-ea"/>
                <a:cs typeface="+mj-cs"/>
              </a:rPr>
              <a:t>TITOLO SLIDE</a:t>
            </a:r>
            <a:endParaRPr lang="it-IT" dirty="0"/>
          </a:p>
        </p:txBody>
      </p:sp>
      <p:pic>
        <p:nvPicPr>
          <p:cNvPr id="3" name="Immagine 2">
            <a:extLst>
              <a:ext uri="{FF2B5EF4-FFF2-40B4-BE49-F238E27FC236}">
                <a16:creationId xmlns:a16="http://schemas.microsoft.com/office/drawing/2014/main" id="{3E0E0F54-07F4-A266-658E-474D6014846F}"/>
              </a:ext>
            </a:extLst>
          </p:cNvPr>
          <p:cNvPicPr>
            <a:picLocks noChangeAspect="1"/>
          </p:cNvPicPr>
          <p:nvPr/>
        </p:nvPicPr>
        <p:blipFill>
          <a:blip r:embed="rId2"/>
          <a:srcRect b="81633"/>
          <a:stretch/>
        </p:blipFill>
        <p:spPr>
          <a:xfrm>
            <a:off x="0" y="282374"/>
            <a:ext cx="12192000" cy="1155901"/>
          </a:xfrm>
          <a:prstGeom prst="rect">
            <a:avLst/>
          </a:prstGeom>
        </p:spPr>
      </p:pic>
      <p:pic>
        <p:nvPicPr>
          <p:cNvPr id="16" name="Immagine 15">
            <a:extLst>
              <a:ext uri="{FF2B5EF4-FFF2-40B4-BE49-F238E27FC236}">
                <a16:creationId xmlns:a16="http://schemas.microsoft.com/office/drawing/2014/main" id="{AD84B6BA-E511-8D54-92AC-DE4F286879D8}"/>
              </a:ext>
            </a:extLst>
          </p:cNvPr>
          <p:cNvPicPr>
            <a:picLocks noChangeAspect="1"/>
          </p:cNvPicPr>
          <p:nvPr/>
        </p:nvPicPr>
        <p:blipFill>
          <a:blip r:embed="rId2"/>
          <a:srcRect t="17898" r="84297"/>
          <a:stretch/>
        </p:blipFill>
        <p:spPr>
          <a:xfrm>
            <a:off x="0" y="1312767"/>
            <a:ext cx="1914525" cy="5166911"/>
          </a:xfrm>
          <a:prstGeom prst="rect">
            <a:avLst/>
          </a:prstGeom>
        </p:spPr>
      </p:pic>
      <p:sp>
        <p:nvSpPr>
          <p:cNvPr id="17" name="CasellaDiTesto 16">
            <a:extLst>
              <a:ext uri="{FF2B5EF4-FFF2-40B4-BE49-F238E27FC236}">
                <a16:creationId xmlns:a16="http://schemas.microsoft.com/office/drawing/2014/main" id="{878F9D0C-9DD2-FFD7-D5FF-B8D0DAE0DB0F}"/>
              </a:ext>
            </a:extLst>
          </p:cNvPr>
          <p:cNvSpPr txBox="1"/>
          <p:nvPr/>
        </p:nvSpPr>
        <p:spPr>
          <a:xfrm>
            <a:off x="2047875" y="922203"/>
            <a:ext cx="3048000" cy="276999"/>
          </a:xfrm>
          <a:prstGeom prst="rect">
            <a:avLst/>
          </a:prstGeom>
          <a:noFill/>
        </p:spPr>
        <p:txBody>
          <a:bodyPr wrap="square">
            <a:spAutoFit/>
          </a:bodyPr>
          <a:lstStyle/>
          <a:p>
            <a:r>
              <a:rPr lang="it-IT" sz="1200" b="1" dirty="0">
                <a:solidFill>
                  <a:srgbClr val="C00000"/>
                </a:solidFill>
              </a:rPr>
              <a:t>JAMA July 2, 2024 Volume 332, Number1</a:t>
            </a:r>
          </a:p>
        </p:txBody>
      </p:sp>
      <p:grpSp>
        <p:nvGrpSpPr>
          <p:cNvPr id="18" name="Gruppo 17">
            <a:extLst>
              <a:ext uri="{FF2B5EF4-FFF2-40B4-BE49-F238E27FC236}">
                <a16:creationId xmlns:a16="http://schemas.microsoft.com/office/drawing/2014/main" id="{04FFFF4D-2A1C-2463-8FF6-B72FB97E679C}"/>
              </a:ext>
            </a:extLst>
          </p:cNvPr>
          <p:cNvGrpSpPr/>
          <p:nvPr/>
        </p:nvGrpSpPr>
        <p:grpSpPr>
          <a:xfrm>
            <a:off x="2047875" y="1372123"/>
            <a:ext cx="5442439" cy="3401271"/>
            <a:chOff x="3250955" y="2428875"/>
            <a:chExt cx="5442439" cy="3401271"/>
          </a:xfrm>
        </p:grpSpPr>
        <p:pic>
          <p:nvPicPr>
            <p:cNvPr id="19" name="Immagine 18">
              <a:extLst>
                <a:ext uri="{FF2B5EF4-FFF2-40B4-BE49-F238E27FC236}">
                  <a16:creationId xmlns:a16="http://schemas.microsoft.com/office/drawing/2014/main" id="{C921F016-AED8-5C32-CE15-F355FAC735A7}"/>
                </a:ext>
              </a:extLst>
            </p:cNvPr>
            <p:cNvPicPr>
              <a:picLocks noChangeAspect="1"/>
            </p:cNvPicPr>
            <p:nvPr/>
          </p:nvPicPr>
          <p:blipFill>
            <a:blip r:embed="rId3"/>
            <a:srcRect b="91944"/>
            <a:stretch/>
          </p:blipFill>
          <p:spPr>
            <a:xfrm>
              <a:off x="3250955" y="2428875"/>
              <a:ext cx="5442439" cy="552450"/>
            </a:xfrm>
            <a:prstGeom prst="rect">
              <a:avLst/>
            </a:prstGeom>
          </p:spPr>
        </p:pic>
        <p:pic>
          <p:nvPicPr>
            <p:cNvPr id="20" name="Immagine 19">
              <a:extLst>
                <a:ext uri="{FF2B5EF4-FFF2-40B4-BE49-F238E27FC236}">
                  <a16:creationId xmlns:a16="http://schemas.microsoft.com/office/drawing/2014/main" id="{39E2EADF-90B4-420C-F142-C44E66832DF6}"/>
                </a:ext>
              </a:extLst>
            </p:cNvPr>
            <p:cNvPicPr>
              <a:picLocks noChangeAspect="1"/>
            </p:cNvPicPr>
            <p:nvPr/>
          </p:nvPicPr>
          <p:blipFill>
            <a:blip r:embed="rId3"/>
            <a:srcRect t="57361"/>
            <a:stretch/>
          </p:blipFill>
          <p:spPr>
            <a:xfrm>
              <a:off x="3250955" y="2905971"/>
              <a:ext cx="5442439" cy="2924175"/>
            </a:xfrm>
            <a:prstGeom prst="rect">
              <a:avLst/>
            </a:prstGeom>
          </p:spPr>
        </p:pic>
      </p:grpSp>
      <p:sp>
        <p:nvSpPr>
          <p:cNvPr id="21" name="CasellaDiTesto 20">
            <a:extLst>
              <a:ext uri="{FF2B5EF4-FFF2-40B4-BE49-F238E27FC236}">
                <a16:creationId xmlns:a16="http://schemas.microsoft.com/office/drawing/2014/main" id="{15BB2514-900F-0D45-841E-E94BF20493A8}"/>
              </a:ext>
            </a:extLst>
          </p:cNvPr>
          <p:cNvSpPr txBox="1"/>
          <p:nvPr/>
        </p:nvSpPr>
        <p:spPr>
          <a:xfrm>
            <a:off x="7677893" y="2550552"/>
            <a:ext cx="4253766" cy="1477328"/>
          </a:xfrm>
          <a:prstGeom prst="rect">
            <a:avLst/>
          </a:prstGeom>
          <a:noFill/>
        </p:spPr>
        <p:txBody>
          <a:bodyPr wrap="square">
            <a:spAutoFit/>
          </a:bodyPr>
          <a:lstStyle/>
          <a:p>
            <a:pPr algn="just"/>
            <a:r>
              <a:rPr lang="en-US" b="1" dirty="0">
                <a:solidFill>
                  <a:srgbClr val="C00000"/>
                </a:solidFill>
              </a:rPr>
              <a:t>Several trials found 25% to 40% of the weight lost was composed of FFM </a:t>
            </a:r>
            <a:r>
              <a:rPr lang="en-US" dirty="0"/>
              <a:t>have led to concerns regarding adverse effects of GLP-1–based anti-obesity medications on body composition changes</a:t>
            </a:r>
            <a:endParaRPr lang="it-IT" dirty="0"/>
          </a:p>
        </p:txBody>
      </p:sp>
      <p:sp>
        <p:nvSpPr>
          <p:cNvPr id="22" name="CasellaDiTesto 21">
            <a:extLst>
              <a:ext uri="{FF2B5EF4-FFF2-40B4-BE49-F238E27FC236}">
                <a16:creationId xmlns:a16="http://schemas.microsoft.com/office/drawing/2014/main" id="{E5AB753B-D22A-819E-1C58-D2542ACE95BB}"/>
              </a:ext>
            </a:extLst>
          </p:cNvPr>
          <p:cNvSpPr txBox="1"/>
          <p:nvPr/>
        </p:nvSpPr>
        <p:spPr>
          <a:xfrm>
            <a:off x="6489220" y="3311306"/>
            <a:ext cx="860485" cy="369332"/>
          </a:xfrm>
          <a:prstGeom prst="rect">
            <a:avLst/>
          </a:prstGeom>
          <a:noFill/>
        </p:spPr>
        <p:txBody>
          <a:bodyPr wrap="square">
            <a:spAutoFit/>
          </a:bodyPr>
          <a:lstStyle/>
          <a:p>
            <a:r>
              <a:rPr lang="en-US" b="1" dirty="0">
                <a:solidFill>
                  <a:srgbClr val="C00000"/>
                </a:solidFill>
              </a:rPr>
              <a:t>1:3</a:t>
            </a:r>
            <a:endParaRPr lang="it-IT" dirty="0"/>
          </a:p>
        </p:txBody>
      </p:sp>
    </p:spTree>
    <p:extLst>
      <p:ext uri="{BB962C8B-B14F-4D97-AF65-F5344CB8AC3E}">
        <p14:creationId xmlns:p14="http://schemas.microsoft.com/office/powerpoint/2010/main" val="815635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3C12E-A88D-8C21-3303-14FDD2747954}"/>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EC9C4034-5368-1893-2CBE-FBF098AF906B}"/>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CasellaDiTesto 13">
            <a:extLst>
              <a:ext uri="{FF2B5EF4-FFF2-40B4-BE49-F238E27FC236}">
                <a16:creationId xmlns:a16="http://schemas.microsoft.com/office/drawing/2014/main" id="{A6FB737B-383C-C80C-6A2C-87973CA99846}"/>
              </a:ext>
            </a:extLst>
          </p:cNvPr>
          <p:cNvSpPr txBox="1"/>
          <p:nvPr/>
        </p:nvSpPr>
        <p:spPr>
          <a:xfrm>
            <a:off x="2324400" y="260712"/>
            <a:ext cx="6094562" cy="461665"/>
          </a:xfrm>
          <a:prstGeom prst="rect">
            <a:avLst/>
          </a:prstGeom>
          <a:noFill/>
        </p:spPr>
        <p:txBody>
          <a:bodyPr wrap="square">
            <a:spAutoFit/>
          </a:bodyPr>
          <a:lstStyle/>
          <a:p>
            <a:pPr algn="ctr"/>
            <a:r>
              <a:rPr lang="it-IT" sz="2400" b="1" dirty="0">
                <a:solidFill>
                  <a:srgbClr val="FFFFFF"/>
                </a:solidFill>
                <a:latin typeface="Montserrat" pitchFamily="2" charset="77"/>
                <a:ea typeface="+mj-ea"/>
                <a:cs typeface="+mj-cs"/>
              </a:rPr>
              <a:t>SURMOUNT 1 STUDY</a:t>
            </a:r>
            <a:endParaRPr lang="it-IT" sz="2400" dirty="0"/>
          </a:p>
        </p:txBody>
      </p:sp>
      <p:grpSp>
        <p:nvGrpSpPr>
          <p:cNvPr id="2" name="Gruppo 1">
            <a:extLst>
              <a:ext uri="{FF2B5EF4-FFF2-40B4-BE49-F238E27FC236}">
                <a16:creationId xmlns:a16="http://schemas.microsoft.com/office/drawing/2014/main" id="{55DF0ADD-1F7E-B3C6-7EC0-DF063502006F}"/>
              </a:ext>
            </a:extLst>
          </p:cNvPr>
          <p:cNvGrpSpPr/>
          <p:nvPr/>
        </p:nvGrpSpPr>
        <p:grpSpPr>
          <a:xfrm>
            <a:off x="97276" y="75886"/>
            <a:ext cx="5340486" cy="2677042"/>
            <a:chOff x="272880" y="332943"/>
            <a:chExt cx="6982799" cy="3096057"/>
          </a:xfrm>
        </p:grpSpPr>
        <p:pic>
          <p:nvPicPr>
            <p:cNvPr id="3" name="Immagine 2">
              <a:extLst>
                <a:ext uri="{FF2B5EF4-FFF2-40B4-BE49-F238E27FC236}">
                  <a16:creationId xmlns:a16="http://schemas.microsoft.com/office/drawing/2014/main" id="{B40D34FD-DEFE-9F06-08F9-1F8F93C26A93}"/>
                </a:ext>
              </a:extLst>
            </p:cNvPr>
            <p:cNvPicPr>
              <a:picLocks noChangeAspect="1"/>
            </p:cNvPicPr>
            <p:nvPr/>
          </p:nvPicPr>
          <p:blipFill>
            <a:blip r:embed="rId2"/>
            <a:stretch>
              <a:fillRect/>
            </a:stretch>
          </p:blipFill>
          <p:spPr>
            <a:xfrm>
              <a:off x="272880" y="332943"/>
              <a:ext cx="6982799" cy="3096057"/>
            </a:xfrm>
            <a:prstGeom prst="rect">
              <a:avLst/>
            </a:prstGeom>
          </p:spPr>
        </p:pic>
        <p:sp>
          <p:nvSpPr>
            <p:cNvPr id="5" name="CasellaDiTesto 4">
              <a:extLst>
                <a:ext uri="{FF2B5EF4-FFF2-40B4-BE49-F238E27FC236}">
                  <a16:creationId xmlns:a16="http://schemas.microsoft.com/office/drawing/2014/main" id="{4E016E31-BDE2-9392-A08F-D34E0A0DD0D8}"/>
                </a:ext>
              </a:extLst>
            </p:cNvPr>
            <p:cNvSpPr txBox="1"/>
            <p:nvPr/>
          </p:nvSpPr>
          <p:spPr>
            <a:xfrm>
              <a:off x="1748790" y="501134"/>
              <a:ext cx="1890521" cy="302558"/>
            </a:xfrm>
            <a:prstGeom prst="rect">
              <a:avLst/>
            </a:prstGeom>
            <a:noFill/>
          </p:spPr>
          <p:txBody>
            <a:bodyPr wrap="square">
              <a:spAutoFit/>
            </a:bodyPr>
            <a:lstStyle/>
            <a:p>
              <a:r>
                <a:rPr lang="it-IT" sz="1100" b="1" dirty="0"/>
                <a:t>2025, 17, 1216 </a:t>
              </a:r>
            </a:p>
          </p:txBody>
        </p:sp>
      </p:grpSp>
      <p:pic>
        <p:nvPicPr>
          <p:cNvPr id="8" name="Immagine 7">
            <a:extLst>
              <a:ext uri="{FF2B5EF4-FFF2-40B4-BE49-F238E27FC236}">
                <a16:creationId xmlns:a16="http://schemas.microsoft.com/office/drawing/2014/main" id="{2AB26F2D-ECC4-7898-113E-26ABBB8242AF}"/>
              </a:ext>
            </a:extLst>
          </p:cNvPr>
          <p:cNvPicPr>
            <a:picLocks noChangeAspect="1"/>
          </p:cNvPicPr>
          <p:nvPr/>
        </p:nvPicPr>
        <p:blipFill>
          <a:blip r:embed="rId3"/>
          <a:stretch>
            <a:fillRect/>
          </a:stretch>
        </p:blipFill>
        <p:spPr>
          <a:xfrm>
            <a:off x="4952362" y="1566154"/>
            <a:ext cx="7239638" cy="4644590"/>
          </a:xfrm>
          <a:prstGeom prst="rect">
            <a:avLst/>
          </a:prstGeom>
        </p:spPr>
      </p:pic>
    </p:spTree>
    <p:extLst>
      <p:ext uri="{BB962C8B-B14F-4D97-AF65-F5344CB8AC3E}">
        <p14:creationId xmlns:p14="http://schemas.microsoft.com/office/powerpoint/2010/main" val="3240694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AC74C-B657-CC19-7836-B70281B97470}"/>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E5ADFC11-A0FF-CAA4-7A59-D3707061218B}"/>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Rettangolo 10">
            <a:extLst>
              <a:ext uri="{FF2B5EF4-FFF2-40B4-BE49-F238E27FC236}">
                <a16:creationId xmlns:a16="http://schemas.microsoft.com/office/drawing/2014/main" id="{FB2E4AC8-52F3-E647-292F-1BC02C51D43D}"/>
              </a:ext>
            </a:extLst>
          </p:cNvPr>
          <p:cNvSpPr/>
          <p:nvPr/>
        </p:nvSpPr>
        <p:spPr>
          <a:xfrm>
            <a:off x="3479165" y="3358896"/>
            <a:ext cx="4581525" cy="33206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CasellaDiTesto 13">
            <a:extLst>
              <a:ext uri="{FF2B5EF4-FFF2-40B4-BE49-F238E27FC236}">
                <a16:creationId xmlns:a16="http://schemas.microsoft.com/office/drawing/2014/main" id="{8CF9397E-E9C7-A41E-0AF4-B7A5618D63E0}"/>
              </a:ext>
            </a:extLst>
          </p:cNvPr>
          <p:cNvSpPr txBox="1"/>
          <p:nvPr/>
        </p:nvSpPr>
        <p:spPr>
          <a:xfrm>
            <a:off x="2324400" y="260712"/>
            <a:ext cx="6094562" cy="461665"/>
          </a:xfrm>
          <a:prstGeom prst="rect">
            <a:avLst/>
          </a:prstGeom>
          <a:noFill/>
        </p:spPr>
        <p:txBody>
          <a:bodyPr wrap="square">
            <a:spAutoFit/>
          </a:bodyPr>
          <a:lstStyle/>
          <a:p>
            <a:pPr algn="ctr"/>
            <a:r>
              <a:rPr lang="it-IT" sz="2400" b="1" dirty="0">
                <a:solidFill>
                  <a:srgbClr val="FFFFFF"/>
                </a:solidFill>
                <a:latin typeface="Montserrat" pitchFamily="2" charset="77"/>
                <a:ea typeface="+mj-ea"/>
                <a:cs typeface="+mj-cs"/>
              </a:rPr>
              <a:t>SURMOUNT 1 STUDY</a:t>
            </a:r>
            <a:endParaRPr lang="it-IT" sz="2400" dirty="0"/>
          </a:p>
        </p:txBody>
      </p:sp>
      <p:grpSp>
        <p:nvGrpSpPr>
          <p:cNvPr id="2" name="Gruppo 1">
            <a:extLst>
              <a:ext uri="{FF2B5EF4-FFF2-40B4-BE49-F238E27FC236}">
                <a16:creationId xmlns:a16="http://schemas.microsoft.com/office/drawing/2014/main" id="{F8F2AACA-E9D7-B380-CA11-C6B1E69499A4}"/>
              </a:ext>
            </a:extLst>
          </p:cNvPr>
          <p:cNvGrpSpPr/>
          <p:nvPr/>
        </p:nvGrpSpPr>
        <p:grpSpPr>
          <a:xfrm>
            <a:off x="0" y="0"/>
            <a:ext cx="12192184" cy="1030393"/>
            <a:chOff x="1" y="1"/>
            <a:chExt cx="12192184" cy="1030393"/>
          </a:xfrm>
        </p:grpSpPr>
        <p:sp>
          <p:nvSpPr>
            <p:cNvPr id="3" name="object 2">
              <a:extLst>
                <a:ext uri="{FF2B5EF4-FFF2-40B4-BE49-F238E27FC236}">
                  <a16:creationId xmlns:a16="http://schemas.microsoft.com/office/drawing/2014/main" id="{0F35CCE5-BF2F-E749-ADEF-4F910ECEA811}"/>
                </a:ext>
              </a:extLst>
            </p:cNvPr>
            <p:cNvSpPr/>
            <p:nvPr/>
          </p:nvSpPr>
          <p:spPr>
            <a:xfrm>
              <a:off x="431985" y="251188"/>
              <a:ext cx="11760200" cy="489373"/>
            </a:xfrm>
            <a:custGeom>
              <a:avLst/>
              <a:gdLst/>
              <a:ahLst/>
              <a:cxnLst/>
              <a:rect l="l" t="t" r="r" b="b"/>
              <a:pathLst>
                <a:path w="8820150" h="367030">
                  <a:moveTo>
                    <a:pt x="8820010" y="0"/>
                  </a:moveTo>
                  <a:lnTo>
                    <a:pt x="0" y="0"/>
                  </a:lnTo>
                  <a:lnTo>
                    <a:pt x="0" y="366420"/>
                  </a:lnTo>
                  <a:lnTo>
                    <a:pt x="8820010" y="366420"/>
                  </a:lnTo>
                  <a:lnTo>
                    <a:pt x="8820010" y="0"/>
                  </a:lnTo>
                  <a:close/>
                </a:path>
              </a:pathLst>
            </a:custGeom>
            <a:solidFill>
              <a:srgbClr val="002060"/>
            </a:solidFill>
          </p:spPr>
          <p:txBody>
            <a:bodyPr wrap="square" lIns="0" tIns="0" rIns="0" bIns="0" rtlCol="0"/>
            <a:lstStyle/>
            <a:p>
              <a:endParaRPr sz="2400" dirty="0"/>
            </a:p>
          </p:txBody>
        </p:sp>
        <p:sp>
          <p:nvSpPr>
            <p:cNvPr id="5" name="object 5">
              <a:extLst>
                <a:ext uri="{FF2B5EF4-FFF2-40B4-BE49-F238E27FC236}">
                  <a16:creationId xmlns:a16="http://schemas.microsoft.com/office/drawing/2014/main" id="{024D34C9-DB0D-77FE-3A4D-D9D872893298}"/>
                </a:ext>
              </a:extLst>
            </p:cNvPr>
            <p:cNvSpPr/>
            <p:nvPr/>
          </p:nvSpPr>
          <p:spPr>
            <a:xfrm>
              <a:off x="1" y="1"/>
              <a:ext cx="607060" cy="1030393"/>
            </a:xfrm>
            <a:custGeom>
              <a:avLst/>
              <a:gdLst/>
              <a:ahLst/>
              <a:cxnLst/>
              <a:rect l="l" t="t" r="r" b="b"/>
              <a:pathLst>
                <a:path w="455295" h="772795">
                  <a:moveTo>
                    <a:pt x="202934" y="0"/>
                  </a:moveTo>
                  <a:lnTo>
                    <a:pt x="0" y="0"/>
                  </a:lnTo>
                  <a:lnTo>
                    <a:pt x="0" y="768186"/>
                  </a:lnTo>
                  <a:lnTo>
                    <a:pt x="7449" y="769487"/>
                  </a:lnTo>
                  <a:lnTo>
                    <a:pt x="54173" y="772182"/>
                  </a:lnTo>
                  <a:lnTo>
                    <a:pt x="100897" y="769487"/>
                  </a:lnTo>
                  <a:lnTo>
                    <a:pt x="146038" y="761601"/>
                  </a:lnTo>
                  <a:lnTo>
                    <a:pt x="189295" y="748825"/>
                  </a:lnTo>
                  <a:lnTo>
                    <a:pt x="230367" y="731460"/>
                  </a:lnTo>
                  <a:lnTo>
                    <a:pt x="268955" y="709807"/>
                  </a:lnTo>
                  <a:lnTo>
                    <a:pt x="304757" y="684165"/>
                  </a:lnTo>
                  <a:lnTo>
                    <a:pt x="337473" y="654836"/>
                  </a:lnTo>
                  <a:lnTo>
                    <a:pt x="366802" y="622120"/>
                  </a:lnTo>
                  <a:lnTo>
                    <a:pt x="392444" y="586318"/>
                  </a:lnTo>
                  <a:lnTo>
                    <a:pt x="414097" y="547730"/>
                  </a:lnTo>
                  <a:lnTo>
                    <a:pt x="431462" y="506657"/>
                  </a:lnTo>
                  <a:lnTo>
                    <a:pt x="444238" y="463400"/>
                  </a:lnTo>
                  <a:lnTo>
                    <a:pt x="452124" y="418259"/>
                  </a:lnTo>
                  <a:lnTo>
                    <a:pt x="454820" y="371535"/>
                  </a:lnTo>
                  <a:lnTo>
                    <a:pt x="452124" y="324809"/>
                  </a:lnTo>
                  <a:lnTo>
                    <a:pt x="444238" y="279666"/>
                  </a:lnTo>
                  <a:lnTo>
                    <a:pt x="431462" y="236407"/>
                  </a:lnTo>
                  <a:lnTo>
                    <a:pt x="414097" y="195333"/>
                  </a:lnTo>
                  <a:lnTo>
                    <a:pt x="392444" y="156744"/>
                  </a:lnTo>
                  <a:lnTo>
                    <a:pt x="366802" y="120940"/>
                  </a:lnTo>
                  <a:lnTo>
                    <a:pt x="337473" y="88224"/>
                  </a:lnTo>
                  <a:lnTo>
                    <a:pt x="304757" y="58894"/>
                  </a:lnTo>
                  <a:lnTo>
                    <a:pt x="268955" y="33252"/>
                  </a:lnTo>
                  <a:lnTo>
                    <a:pt x="230367" y="11598"/>
                  </a:lnTo>
                  <a:lnTo>
                    <a:pt x="202934" y="0"/>
                  </a:lnTo>
                  <a:close/>
                </a:path>
              </a:pathLst>
            </a:custGeom>
            <a:solidFill>
              <a:srgbClr val="002060"/>
            </a:solidFill>
          </p:spPr>
          <p:txBody>
            <a:bodyPr wrap="square" lIns="0" tIns="0" rIns="0" bIns="0" rtlCol="0"/>
            <a:lstStyle/>
            <a:p>
              <a:endParaRPr sz="2400"/>
            </a:p>
          </p:txBody>
        </p:sp>
      </p:grpSp>
      <p:sp>
        <p:nvSpPr>
          <p:cNvPr id="6" name="CasellaDiTesto 5">
            <a:extLst>
              <a:ext uri="{FF2B5EF4-FFF2-40B4-BE49-F238E27FC236}">
                <a16:creationId xmlns:a16="http://schemas.microsoft.com/office/drawing/2014/main" id="{79765B4E-8B01-F5F6-7C37-AC50E0947C0B}"/>
              </a:ext>
            </a:extLst>
          </p:cNvPr>
          <p:cNvSpPr txBox="1"/>
          <p:nvPr/>
        </p:nvSpPr>
        <p:spPr>
          <a:xfrm>
            <a:off x="2770632" y="268077"/>
            <a:ext cx="6163056" cy="523220"/>
          </a:xfrm>
          <a:prstGeom prst="rect">
            <a:avLst/>
          </a:prstGeom>
          <a:noFill/>
        </p:spPr>
        <p:txBody>
          <a:bodyPr wrap="square" rtlCol="0">
            <a:spAutoFit/>
          </a:bodyPr>
          <a:lstStyle/>
          <a:p>
            <a:pPr algn="ctr"/>
            <a:r>
              <a:rPr lang="it-IT" sz="2800" b="1" dirty="0">
                <a:solidFill>
                  <a:srgbClr val="FFFFFF"/>
                </a:solidFill>
                <a:latin typeface="Montserrat" pitchFamily="2" charset="77"/>
                <a:ea typeface="+mj-ea"/>
                <a:cs typeface="+mj-cs"/>
              </a:rPr>
              <a:t>RESULTS</a:t>
            </a:r>
            <a:endParaRPr lang="it-IT" sz="2800" dirty="0"/>
          </a:p>
        </p:txBody>
      </p:sp>
      <p:pic>
        <p:nvPicPr>
          <p:cNvPr id="7" name="Immagine 6">
            <a:extLst>
              <a:ext uri="{FF2B5EF4-FFF2-40B4-BE49-F238E27FC236}">
                <a16:creationId xmlns:a16="http://schemas.microsoft.com/office/drawing/2014/main" id="{9770EC39-BDAE-EB1D-92B9-C8A7C4838A32}"/>
              </a:ext>
            </a:extLst>
          </p:cNvPr>
          <p:cNvPicPr>
            <a:picLocks noChangeAspect="1"/>
          </p:cNvPicPr>
          <p:nvPr/>
        </p:nvPicPr>
        <p:blipFill>
          <a:blip r:embed="rId2"/>
          <a:stretch>
            <a:fillRect/>
          </a:stretch>
        </p:blipFill>
        <p:spPr>
          <a:xfrm>
            <a:off x="2807458" y="1320567"/>
            <a:ext cx="6577084" cy="2581957"/>
          </a:xfrm>
          <a:prstGeom prst="rect">
            <a:avLst/>
          </a:prstGeom>
        </p:spPr>
      </p:pic>
      <p:sp>
        <p:nvSpPr>
          <p:cNvPr id="8" name="CasellaDiTesto 7">
            <a:extLst>
              <a:ext uri="{FF2B5EF4-FFF2-40B4-BE49-F238E27FC236}">
                <a16:creationId xmlns:a16="http://schemas.microsoft.com/office/drawing/2014/main" id="{9C8A6B6B-425E-2B82-1CCD-3CCBD08A6528}"/>
              </a:ext>
            </a:extLst>
          </p:cNvPr>
          <p:cNvSpPr txBox="1"/>
          <p:nvPr/>
        </p:nvSpPr>
        <p:spPr>
          <a:xfrm>
            <a:off x="7827247" y="5311423"/>
            <a:ext cx="4227872" cy="1546577"/>
          </a:xfrm>
          <a:prstGeom prst="rect">
            <a:avLst/>
          </a:prstGeom>
          <a:noFill/>
        </p:spPr>
        <p:txBody>
          <a:bodyPr wrap="square">
            <a:spAutoFit/>
          </a:bodyPr>
          <a:lstStyle/>
          <a:p>
            <a:pPr algn="just"/>
            <a:r>
              <a:rPr lang="en-US" sz="1050" b="1" dirty="0"/>
              <a:t>Figure 2. </a:t>
            </a:r>
            <a:r>
              <a:rPr lang="en-US" sz="1050" dirty="0"/>
              <a:t>Box plots showing baseline and 12-week follow-up changes in body weight (A), fat mass (B), and fat free mass (C) in both groups study. The horizontal bars represent the median values. Lower and upper boundaries of the box represent the first and the third quartile, respectively. Lower and upper error bars represent the minimum and the maximum value, respectively. </a:t>
            </a:r>
          </a:p>
          <a:p>
            <a:pPr algn="just"/>
            <a:r>
              <a:rPr lang="en-GB" sz="1050" b="1" baseline="30000" dirty="0">
                <a:latin typeface="Palatino Linotype" panose="02040502050505030304" pitchFamily="18" charset="0"/>
                <a:ea typeface="Times New Roman" panose="02020603050405020304" pitchFamily="18" charset="0"/>
                <a:cs typeface="Cordia New" panose="020B0304020202020204" pitchFamily="34" charset="-34"/>
              </a:rPr>
              <a:t>a</a:t>
            </a:r>
            <a:r>
              <a:rPr lang="en-GB" sz="1050" b="1" dirty="0">
                <a:latin typeface="Palatino Linotype" panose="02040502050505030304" pitchFamily="18" charset="0"/>
                <a:ea typeface="Times New Roman" panose="02020603050405020304" pitchFamily="18" charset="0"/>
                <a:cs typeface="Cordia New" panose="020B0304020202020204" pitchFamily="34" charset="-34"/>
              </a:rPr>
              <a:t>12-week follow-up vs baseline</a:t>
            </a:r>
          </a:p>
          <a:p>
            <a:pPr algn="just"/>
            <a:r>
              <a:rPr lang="en-GB" sz="1050" b="1" baseline="30000" dirty="0">
                <a:latin typeface="Palatino Linotype" panose="02040502050505030304" pitchFamily="18" charset="0"/>
                <a:ea typeface="Times New Roman" panose="02020603050405020304" pitchFamily="18" charset="0"/>
                <a:cs typeface="Cordia New" panose="020B0304020202020204" pitchFamily="34" charset="-34"/>
              </a:rPr>
              <a:t>b</a:t>
            </a:r>
            <a:r>
              <a:rPr lang="en-GB" sz="1050" b="1" dirty="0">
                <a:latin typeface="Palatino Linotype" panose="02040502050505030304" pitchFamily="18" charset="0"/>
                <a:ea typeface="Times New Roman" panose="02020603050405020304" pitchFamily="18" charset="0"/>
                <a:cs typeface="Cordia New" panose="020B0304020202020204" pitchFamily="34" charset="-34"/>
              </a:rPr>
              <a:t>12-week follow-up TZP+LEKT vs LCD</a:t>
            </a:r>
            <a:endParaRPr lang="it-IT" sz="1050" b="1" dirty="0">
              <a:latin typeface="Palatino Linotype" panose="02040502050505030304" pitchFamily="18" charset="0"/>
              <a:ea typeface="Times New Roman" panose="02020603050405020304" pitchFamily="18" charset="0"/>
              <a:cs typeface="Cordia New" panose="020B0304020202020204" pitchFamily="34" charset="-34"/>
            </a:endParaRPr>
          </a:p>
          <a:p>
            <a:pPr algn="just"/>
            <a:endParaRPr lang="it-IT" sz="1050" dirty="0"/>
          </a:p>
        </p:txBody>
      </p:sp>
      <p:pic>
        <p:nvPicPr>
          <p:cNvPr id="9" name="Immagine 8">
            <a:extLst>
              <a:ext uri="{FF2B5EF4-FFF2-40B4-BE49-F238E27FC236}">
                <a16:creationId xmlns:a16="http://schemas.microsoft.com/office/drawing/2014/main" id="{7B00B717-7EC3-B3CD-5565-21F9699059D8}"/>
              </a:ext>
            </a:extLst>
          </p:cNvPr>
          <p:cNvPicPr>
            <a:picLocks noChangeAspect="1"/>
          </p:cNvPicPr>
          <p:nvPr/>
        </p:nvPicPr>
        <p:blipFill>
          <a:blip r:embed="rId3"/>
          <a:stretch>
            <a:fillRect/>
          </a:stretch>
        </p:blipFill>
        <p:spPr>
          <a:xfrm>
            <a:off x="3012746" y="949659"/>
            <a:ext cx="5197117" cy="2655186"/>
          </a:xfrm>
          <a:prstGeom prst="rect">
            <a:avLst/>
          </a:prstGeom>
        </p:spPr>
      </p:pic>
      <p:pic>
        <p:nvPicPr>
          <p:cNvPr id="10" name="Immagine 9">
            <a:extLst>
              <a:ext uri="{FF2B5EF4-FFF2-40B4-BE49-F238E27FC236}">
                <a16:creationId xmlns:a16="http://schemas.microsoft.com/office/drawing/2014/main" id="{5470F4BD-E9DA-B37E-9DE5-D288B528191E}"/>
              </a:ext>
            </a:extLst>
          </p:cNvPr>
          <p:cNvPicPr>
            <a:picLocks noChangeAspect="1"/>
          </p:cNvPicPr>
          <p:nvPr/>
        </p:nvPicPr>
        <p:blipFill>
          <a:blip r:embed="rId4"/>
          <a:srcRect r="16597"/>
          <a:stretch/>
        </p:blipFill>
        <p:spPr>
          <a:xfrm>
            <a:off x="326825" y="3658729"/>
            <a:ext cx="3496428" cy="2888706"/>
          </a:xfrm>
          <a:prstGeom prst="rect">
            <a:avLst/>
          </a:prstGeom>
        </p:spPr>
      </p:pic>
      <p:grpSp>
        <p:nvGrpSpPr>
          <p:cNvPr id="12" name="Gruppo 11">
            <a:extLst>
              <a:ext uri="{FF2B5EF4-FFF2-40B4-BE49-F238E27FC236}">
                <a16:creationId xmlns:a16="http://schemas.microsoft.com/office/drawing/2014/main" id="{A7B6D520-16E3-AC79-DC70-E4BC8A57833C}"/>
              </a:ext>
            </a:extLst>
          </p:cNvPr>
          <p:cNvGrpSpPr/>
          <p:nvPr/>
        </p:nvGrpSpPr>
        <p:grpSpPr>
          <a:xfrm>
            <a:off x="3909923" y="3763207"/>
            <a:ext cx="3576727" cy="2975955"/>
            <a:chOff x="3953260" y="3975753"/>
            <a:chExt cx="3402761" cy="2763409"/>
          </a:xfrm>
        </p:grpSpPr>
        <p:pic>
          <p:nvPicPr>
            <p:cNvPr id="13" name="Immagine 12">
              <a:extLst>
                <a:ext uri="{FF2B5EF4-FFF2-40B4-BE49-F238E27FC236}">
                  <a16:creationId xmlns:a16="http://schemas.microsoft.com/office/drawing/2014/main" id="{781785FE-E5A9-9740-9F99-C280FAE4D3E5}"/>
                </a:ext>
              </a:extLst>
            </p:cNvPr>
            <p:cNvPicPr>
              <a:picLocks noChangeAspect="1"/>
            </p:cNvPicPr>
            <p:nvPr/>
          </p:nvPicPr>
          <p:blipFill>
            <a:blip r:embed="rId5"/>
            <a:stretch>
              <a:fillRect/>
            </a:stretch>
          </p:blipFill>
          <p:spPr>
            <a:xfrm>
              <a:off x="3953260" y="3975753"/>
              <a:ext cx="3316091" cy="2763409"/>
            </a:xfrm>
            <a:prstGeom prst="rect">
              <a:avLst/>
            </a:prstGeom>
          </p:spPr>
        </p:pic>
        <p:sp>
          <p:nvSpPr>
            <p:cNvPr id="15" name="Rettangolo 14">
              <a:extLst>
                <a:ext uri="{FF2B5EF4-FFF2-40B4-BE49-F238E27FC236}">
                  <a16:creationId xmlns:a16="http://schemas.microsoft.com/office/drawing/2014/main" id="{9E44BA94-C184-B1C7-F50C-BCA11662BEAF}"/>
                </a:ext>
              </a:extLst>
            </p:cNvPr>
            <p:cNvSpPr/>
            <p:nvPr/>
          </p:nvSpPr>
          <p:spPr>
            <a:xfrm>
              <a:off x="7151914" y="4691198"/>
              <a:ext cx="204107" cy="7053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Tree>
    <p:extLst>
      <p:ext uri="{BB962C8B-B14F-4D97-AF65-F5344CB8AC3E}">
        <p14:creationId xmlns:p14="http://schemas.microsoft.com/office/powerpoint/2010/main" val="3972227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7"/>
                                        </p:tgtEl>
                                        <p:attrNameLst>
                                          <p:attrName>ppt_x</p:attrName>
                                        </p:attrNameLst>
                                      </p:cBhvr>
                                      <p:tavLst>
                                        <p:tav tm="0">
                                          <p:val>
                                            <p:strVal val="ppt_x"/>
                                          </p:val>
                                        </p:tav>
                                        <p:tav tm="100000">
                                          <p:val>
                                            <p:strVal val="ppt_x"/>
                                          </p:val>
                                        </p:tav>
                                      </p:tavLst>
                                    </p:anim>
                                    <p:anim calcmode="lin" valueType="num">
                                      <p:cBhvr additive="base">
                                        <p:cTn id="7" dur="500"/>
                                        <p:tgtEl>
                                          <p:spTgt spid="7"/>
                                        </p:tgtEl>
                                        <p:attrNameLst>
                                          <p:attrName>ppt_y</p:attrName>
                                        </p:attrNameLst>
                                      </p:cBhvr>
                                      <p:tavLst>
                                        <p:tav tm="0">
                                          <p:val>
                                            <p:strVal val="ppt_y"/>
                                          </p:val>
                                        </p:tav>
                                        <p:tav tm="100000">
                                          <p:val>
                                            <p:strVal val="1+ppt_h/2"/>
                                          </p:val>
                                        </p:tav>
                                      </p:tavLst>
                                    </p:anim>
                                    <p:set>
                                      <p:cBhvr>
                                        <p:cTn id="8" dur="1" fill="hold">
                                          <p:stCondLst>
                                            <p:cond delay="499"/>
                                          </p:stCondLst>
                                        </p:cTn>
                                        <p:tgtEl>
                                          <p:spTgt spid="7"/>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60F29-EEE7-374A-3696-2C5A441DBDDA}"/>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379F2037-7769-5B15-13CD-5EFC56FC31F6}"/>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Rettangolo 10">
            <a:extLst>
              <a:ext uri="{FF2B5EF4-FFF2-40B4-BE49-F238E27FC236}">
                <a16:creationId xmlns:a16="http://schemas.microsoft.com/office/drawing/2014/main" id="{DC4A4A1C-8359-EC93-3F25-D63DBE17BEBF}"/>
              </a:ext>
            </a:extLst>
          </p:cNvPr>
          <p:cNvSpPr/>
          <p:nvPr/>
        </p:nvSpPr>
        <p:spPr>
          <a:xfrm>
            <a:off x="3479165" y="3358896"/>
            <a:ext cx="4581525" cy="33206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CasellaDiTesto 13">
            <a:extLst>
              <a:ext uri="{FF2B5EF4-FFF2-40B4-BE49-F238E27FC236}">
                <a16:creationId xmlns:a16="http://schemas.microsoft.com/office/drawing/2014/main" id="{62B5BB44-AB97-7692-4653-59549A1B4BD8}"/>
              </a:ext>
            </a:extLst>
          </p:cNvPr>
          <p:cNvSpPr txBox="1"/>
          <p:nvPr/>
        </p:nvSpPr>
        <p:spPr>
          <a:xfrm>
            <a:off x="2324400" y="260712"/>
            <a:ext cx="6094562" cy="461665"/>
          </a:xfrm>
          <a:prstGeom prst="rect">
            <a:avLst/>
          </a:prstGeom>
          <a:noFill/>
        </p:spPr>
        <p:txBody>
          <a:bodyPr wrap="square">
            <a:spAutoFit/>
          </a:bodyPr>
          <a:lstStyle/>
          <a:p>
            <a:pPr algn="ctr"/>
            <a:r>
              <a:rPr lang="it-IT" sz="2400" b="1" dirty="0">
                <a:solidFill>
                  <a:srgbClr val="FFFFFF"/>
                </a:solidFill>
                <a:latin typeface="Montserrat" pitchFamily="2" charset="77"/>
                <a:ea typeface="+mj-ea"/>
                <a:cs typeface="+mj-cs"/>
              </a:rPr>
              <a:t>SURMOUNT 1 STUDY</a:t>
            </a:r>
            <a:endParaRPr lang="it-IT" sz="2400" dirty="0"/>
          </a:p>
        </p:txBody>
      </p:sp>
      <p:grpSp>
        <p:nvGrpSpPr>
          <p:cNvPr id="2" name="Gruppo 1">
            <a:extLst>
              <a:ext uri="{FF2B5EF4-FFF2-40B4-BE49-F238E27FC236}">
                <a16:creationId xmlns:a16="http://schemas.microsoft.com/office/drawing/2014/main" id="{78A767E4-126E-DA24-4F57-9D00EF774AA2}"/>
              </a:ext>
            </a:extLst>
          </p:cNvPr>
          <p:cNvGrpSpPr/>
          <p:nvPr/>
        </p:nvGrpSpPr>
        <p:grpSpPr>
          <a:xfrm>
            <a:off x="0" y="0"/>
            <a:ext cx="12192184" cy="1030393"/>
            <a:chOff x="1" y="1"/>
            <a:chExt cx="12192184" cy="1030393"/>
          </a:xfrm>
          <a:solidFill>
            <a:srgbClr val="002060"/>
          </a:solidFill>
        </p:grpSpPr>
        <p:sp>
          <p:nvSpPr>
            <p:cNvPr id="3" name="object 2">
              <a:extLst>
                <a:ext uri="{FF2B5EF4-FFF2-40B4-BE49-F238E27FC236}">
                  <a16:creationId xmlns:a16="http://schemas.microsoft.com/office/drawing/2014/main" id="{37DCABFD-2B4A-E39E-3FEF-7BF6A9C1E74A}"/>
                </a:ext>
              </a:extLst>
            </p:cNvPr>
            <p:cNvSpPr/>
            <p:nvPr/>
          </p:nvSpPr>
          <p:spPr>
            <a:xfrm>
              <a:off x="431985" y="251188"/>
              <a:ext cx="11760200" cy="489373"/>
            </a:xfrm>
            <a:custGeom>
              <a:avLst/>
              <a:gdLst/>
              <a:ahLst/>
              <a:cxnLst/>
              <a:rect l="l" t="t" r="r" b="b"/>
              <a:pathLst>
                <a:path w="8820150" h="367030">
                  <a:moveTo>
                    <a:pt x="8820010" y="0"/>
                  </a:moveTo>
                  <a:lnTo>
                    <a:pt x="0" y="0"/>
                  </a:lnTo>
                  <a:lnTo>
                    <a:pt x="0" y="366420"/>
                  </a:lnTo>
                  <a:lnTo>
                    <a:pt x="8820010" y="366420"/>
                  </a:lnTo>
                  <a:lnTo>
                    <a:pt x="8820010" y="0"/>
                  </a:lnTo>
                  <a:close/>
                </a:path>
              </a:pathLst>
            </a:custGeom>
            <a:grpFill/>
          </p:spPr>
          <p:txBody>
            <a:bodyPr wrap="square" lIns="0" tIns="0" rIns="0" bIns="0" rtlCol="0"/>
            <a:lstStyle/>
            <a:p>
              <a:endParaRPr sz="2400" dirty="0"/>
            </a:p>
          </p:txBody>
        </p:sp>
        <p:sp>
          <p:nvSpPr>
            <p:cNvPr id="5" name="object 5">
              <a:extLst>
                <a:ext uri="{FF2B5EF4-FFF2-40B4-BE49-F238E27FC236}">
                  <a16:creationId xmlns:a16="http://schemas.microsoft.com/office/drawing/2014/main" id="{4D9FCFCE-2B61-F494-944C-47AB4146AE08}"/>
                </a:ext>
              </a:extLst>
            </p:cNvPr>
            <p:cNvSpPr/>
            <p:nvPr/>
          </p:nvSpPr>
          <p:spPr>
            <a:xfrm>
              <a:off x="1" y="1"/>
              <a:ext cx="607060" cy="1030393"/>
            </a:xfrm>
            <a:custGeom>
              <a:avLst/>
              <a:gdLst/>
              <a:ahLst/>
              <a:cxnLst/>
              <a:rect l="l" t="t" r="r" b="b"/>
              <a:pathLst>
                <a:path w="455295" h="772795">
                  <a:moveTo>
                    <a:pt x="202934" y="0"/>
                  </a:moveTo>
                  <a:lnTo>
                    <a:pt x="0" y="0"/>
                  </a:lnTo>
                  <a:lnTo>
                    <a:pt x="0" y="768186"/>
                  </a:lnTo>
                  <a:lnTo>
                    <a:pt x="7449" y="769487"/>
                  </a:lnTo>
                  <a:lnTo>
                    <a:pt x="54173" y="772182"/>
                  </a:lnTo>
                  <a:lnTo>
                    <a:pt x="100897" y="769487"/>
                  </a:lnTo>
                  <a:lnTo>
                    <a:pt x="146038" y="761601"/>
                  </a:lnTo>
                  <a:lnTo>
                    <a:pt x="189295" y="748825"/>
                  </a:lnTo>
                  <a:lnTo>
                    <a:pt x="230367" y="731460"/>
                  </a:lnTo>
                  <a:lnTo>
                    <a:pt x="268955" y="709807"/>
                  </a:lnTo>
                  <a:lnTo>
                    <a:pt x="304757" y="684165"/>
                  </a:lnTo>
                  <a:lnTo>
                    <a:pt x="337473" y="654836"/>
                  </a:lnTo>
                  <a:lnTo>
                    <a:pt x="366802" y="622120"/>
                  </a:lnTo>
                  <a:lnTo>
                    <a:pt x="392444" y="586318"/>
                  </a:lnTo>
                  <a:lnTo>
                    <a:pt x="414097" y="547730"/>
                  </a:lnTo>
                  <a:lnTo>
                    <a:pt x="431462" y="506657"/>
                  </a:lnTo>
                  <a:lnTo>
                    <a:pt x="444238" y="463400"/>
                  </a:lnTo>
                  <a:lnTo>
                    <a:pt x="452124" y="418259"/>
                  </a:lnTo>
                  <a:lnTo>
                    <a:pt x="454820" y="371535"/>
                  </a:lnTo>
                  <a:lnTo>
                    <a:pt x="452124" y="324809"/>
                  </a:lnTo>
                  <a:lnTo>
                    <a:pt x="444238" y="279666"/>
                  </a:lnTo>
                  <a:lnTo>
                    <a:pt x="431462" y="236407"/>
                  </a:lnTo>
                  <a:lnTo>
                    <a:pt x="414097" y="195333"/>
                  </a:lnTo>
                  <a:lnTo>
                    <a:pt x="392444" y="156744"/>
                  </a:lnTo>
                  <a:lnTo>
                    <a:pt x="366802" y="120940"/>
                  </a:lnTo>
                  <a:lnTo>
                    <a:pt x="337473" y="88224"/>
                  </a:lnTo>
                  <a:lnTo>
                    <a:pt x="304757" y="58894"/>
                  </a:lnTo>
                  <a:lnTo>
                    <a:pt x="268955" y="33252"/>
                  </a:lnTo>
                  <a:lnTo>
                    <a:pt x="230367" y="11598"/>
                  </a:lnTo>
                  <a:lnTo>
                    <a:pt x="202934" y="0"/>
                  </a:lnTo>
                  <a:close/>
                </a:path>
              </a:pathLst>
            </a:custGeom>
            <a:grpFill/>
          </p:spPr>
          <p:txBody>
            <a:bodyPr wrap="square" lIns="0" tIns="0" rIns="0" bIns="0" rtlCol="0"/>
            <a:lstStyle/>
            <a:p>
              <a:endParaRPr sz="2400"/>
            </a:p>
          </p:txBody>
        </p:sp>
      </p:grpSp>
      <p:pic>
        <p:nvPicPr>
          <p:cNvPr id="6" name="Immagine 5">
            <a:extLst>
              <a:ext uri="{FF2B5EF4-FFF2-40B4-BE49-F238E27FC236}">
                <a16:creationId xmlns:a16="http://schemas.microsoft.com/office/drawing/2014/main" id="{A4FEC2E6-446C-0935-A43E-921AA87F59AA}"/>
              </a:ext>
            </a:extLst>
          </p:cNvPr>
          <p:cNvPicPr>
            <a:picLocks noChangeAspect="1"/>
          </p:cNvPicPr>
          <p:nvPr/>
        </p:nvPicPr>
        <p:blipFill>
          <a:blip r:embed="rId2"/>
          <a:stretch>
            <a:fillRect/>
          </a:stretch>
        </p:blipFill>
        <p:spPr>
          <a:xfrm>
            <a:off x="1207230" y="1304395"/>
            <a:ext cx="6706536" cy="3458058"/>
          </a:xfrm>
          <a:prstGeom prst="rect">
            <a:avLst/>
          </a:prstGeom>
        </p:spPr>
      </p:pic>
      <p:sp>
        <p:nvSpPr>
          <p:cNvPr id="7" name="CasellaDiTesto 6">
            <a:extLst>
              <a:ext uri="{FF2B5EF4-FFF2-40B4-BE49-F238E27FC236}">
                <a16:creationId xmlns:a16="http://schemas.microsoft.com/office/drawing/2014/main" id="{CC633A0D-4D9E-9C3A-27AE-37AA7C7530E9}"/>
              </a:ext>
            </a:extLst>
          </p:cNvPr>
          <p:cNvSpPr txBox="1"/>
          <p:nvPr/>
        </p:nvSpPr>
        <p:spPr>
          <a:xfrm>
            <a:off x="2770632" y="268077"/>
            <a:ext cx="6163056" cy="523220"/>
          </a:xfrm>
          <a:prstGeom prst="rect">
            <a:avLst/>
          </a:prstGeom>
          <a:noFill/>
        </p:spPr>
        <p:txBody>
          <a:bodyPr wrap="square" rtlCol="0">
            <a:spAutoFit/>
          </a:bodyPr>
          <a:lstStyle/>
          <a:p>
            <a:pPr algn="ctr"/>
            <a:r>
              <a:rPr lang="it-IT" sz="2800" b="1" dirty="0">
                <a:solidFill>
                  <a:srgbClr val="FFFFFF"/>
                </a:solidFill>
                <a:latin typeface="Montserrat" pitchFamily="2" charset="77"/>
                <a:ea typeface="+mj-ea"/>
                <a:cs typeface="+mj-cs"/>
              </a:rPr>
              <a:t>RESULTS</a:t>
            </a:r>
            <a:endParaRPr lang="it-IT" sz="2800" dirty="0"/>
          </a:p>
        </p:txBody>
      </p:sp>
      <p:pic>
        <p:nvPicPr>
          <p:cNvPr id="8" name="Immagine 7">
            <a:extLst>
              <a:ext uri="{FF2B5EF4-FFF2-40B4-BE49-F238E27FC236}">
                <a16:creationId xmlns:a16="http://schemas.microsoft.com/office/drawing/2014/main" id="{4D90B57F-342B-68E4-0AA7-A8CADC6FC6B7}"/>
              </a:ext>
            </a:extLst>
          </p:cNvPr>
          <p:cNvPicPr>
            <a:picLocks noChangeAspect="1"/>
          </p:cNvPicPr>
          <p:nvPr/>
        </p:nvPicPr>
        <p:blipFill>
          <a:blip r:embed="rId3"/>
          <a:stretch>
            <a:fillRect/>
          </a:stretch>
        </p:blipFill>
        <p:spPr>
          <a:xfrm>
            <a:off x="8397706" y="2859502"/>
            <a:ext cx="1867161" cy="1124107"/>
          </a:xfrm>
          <a:prstGeom prst="rect">
            <a:avLst/>
          </a:prstGeom>
        </p:spPr>
      </p:pic>
      <p:sp>
        <p:nvSpPr>
          <p:cNvPr id="9" name="CasellaDiTesto 8">
            <a:extLst>
              <a:ext uri="{FF2B5EF4-FFF2-40B4-BE49-F238E27FC236}">
                <a16:creationId xmlns:a16="http://schemas.microsoft.com/office/drawing/2014/main" id="{48DA5EE0-F0A2-3B18-C61E-5098016723A5}"/>
              </a:ext>
            </a:extLst>
          </p:cNvPr>
          <p:cNvSpPr txBox="1"/>
          <p:nvPr/>
        </p:nvSpPr>
        <p:spPr>
          <a:xfrm>
            <a:off x="2717165" y="1884073"/>
            <a:ext cx="682809" cy="246221"/>
          </a:xfrm>
          <a:prstGeom prst="rect">
            <a:avLst/>
          </a:prstGeom>
          <a:noFill/>
        </p:spPr>
        <p:txBody>
          <a:bodyPr wrap="square">
            <a:spAutoFit/>
          </a:bodyPr>
          <a:lstStyle/>
          <a:p>
            <a:r>
              <a:rPr lang="en-US" sz="1000" b="1" i="0" u="none" strike="noStrike" baseline="0" dirty="0">
                <a:solidFill>
                  <a:srgbClr val="00B050"/>
                </a:solidFill>
                <a:latin typeface="Palatino Linotype" panose="02040502050505030304" pitchFamily="18" charset="0"/>
              </a:rPr>
              <a:t>p=0.691</a:t>
            </a:r>
            <a:endParaRPr lang="it-IT" sz="1000" b="1" dirty="0">
              <a:solidFill>
                <a:srgbClr val="C00000"/>
              </a:solidFill>
            </a:endParaRPr>
          </a:p>
        </p:txBody>
      </p:sp>
      <p:sp>
        <p:nvSpPr>
          <p:cNvPr id="10" name="CasellaDiTesto 9">
            <a:extLst>
              <a:ext uri="{FF2B5EF4-FFF2-40B4-BE49-F238E27FC236}">
                <a16:creationId xmlns:a16="http://schemas.microsoft.com/office/drawing/2014/main" id="{A8F3F8E2-C7B5-04BE-073D-2A128AF7F4E7}"/>
              </a:ext>
            </a:extLst>
          </p:cNvPr>
          <p:cNvSpPr txBox="1"/>
          <p:nvPr/>
        </p:nvSpPr>
        <p:spPr>
          <a:xfrm>
            <a:off x="3535037" y="1881982"/>
            <a:ext cx="786661" cy="253916"/>
          </a:xfrm>
          <a:prstGeom prst="rect">
            <a:avLst/>
          </a:prstGeom>
          <a:noFill/>
        </p:spPr>
        <p:txBody>
          <a:bodyPr wrap="square">
            <a:spAutoFit/>
          </a:bodyPr>
          <a:lstStyle/>
          <a:p>
            <a:r>
              <a:rPr lang="en-US" sz="1050" b="1" i="0" u="none" strike="noStrike" baseline="0" dirty="0">
                <a:solidFill>
                  <a:srgbClr val="C00000"/>
                </a:solidFill>
                <a:latin typeface="Palatino Linotype" panose="02040502050505030304" pitchFamily="18" charset="0"/>
              </a:rPr>
              <a:t>p=0.0341</a:t>
            </a:r>
            <a:r>
              <a:rPr lang="en-US" sz="1050" b="0" i="0" u="none" strike="noStrike" baseline="0" dirty="0">
                <a:solidFill>
                  <a:srgbClr val="C00000"/>
                </a:solidFill>
                <a:latin typeface="Palatino Linotype" panose="02040502050505030304" pitchFamily="18" charset="0"/>
              </a:rPr>
              <a:t>  </a:t>
            </a:r>
            <a:endParaRPr lang="it-IT" sz="1050" b="1" dirty="0">
              <a:solidFill>
                <a:srgbClr val="C00000"/>
              </a:solidFill>
            </a:endParaRPr>
          </a:p>
        </p:txBody>
      </p:sp>
      <p:sp>
        <p:nvSpPr>
          <p:cNvPr id="12" name="CasellaDiTesto 11">
            <a:extLst>
              <a:ext uri="{FF2B5EF4-FFF2-40B4-BE49-F238E27FC236}">
                <a16:creationId xmlns:a16="http://schemas.microsoft.com/office/drawing/2014/main" id="{C3DBE366-8DDF-42D3-0153-5FE1DE2E5627}"/>
              </a:ext>
            </a:extLst>
          </p:cNvPr>
          <p:cNvSpPr txBox="1"/>
          <p:nvPr/>
        </p:nvSpPr>
        <p:spPr>
          <a:xfrm>
            <a:off x="2065312" y="1641364"/>
            <a:ext cx="2939450" cy="246221"/>
          </a:xfrm>
          <a:prstGeom prst="rect">
            <a:avLst/>
          </a:prstGeom>
          <a:noFill/>
        </p:spPr>
        <p:txBody>
          <a:bodyPr wrap="square">
            <a:spAutoFit/>
          </a:bodyPr>
          <a:lstStyle/>
          <a:p>
            <a:r>
              <a:rPr lang="en-US" sz="1000" b="1" i="0" u="none" strike="noStrike" baseline="30000" dirty="0">
                <a:latin typeface="Palatino Linotype" panose="02040502050505030304" pitchFamily="18" charset="0"/>
              </a:rPr>
              <a:t>b</a:t>
            </a:r>
            <a:r>
              <a:rPr lang="en-US" sz="1000" b="1" i="0" u="none" strike="noStrike" baseline="0" dirty="0">
                <a:solidFill>
                  <a:srgbClr val="00B050"/>
                </a:solidFill>
                <a:latin typeface="Palatino Linotype" panose="02040502050505030304" pitchFamily="18" charset="0"/>
              </a:rPr>
              <a:t>-0.3±0.9% vs -4.1±1.2% (p=0.046)</a:t>
            </a:r>
            <a:endParaRPr lang="it-IT" sz="1000" dirty="0">
              <a:solidFill>
                <a:srgbClr val="00B050"/>
              </a:solidFill>
            </a:endParaRPr>
          </a:p>
        </p:txBody>
      </p:sp>
      <p:sp>
        <p:nvSpPr>
          <p:cNvPr id="13" name="CasellaDiTesto 12">
            <a:extLst>
              <a:ext uri="{FF2B5EF4-FFF2-40B4-BE49-F238E27FC236}">
                <a16:creationId xmlns:a16="http://schemas.microsoft.com/office/drawing/2014/main" id="{9CB6FC34-D40B-E80A-9000-7DA45B446F97}"/>
              </a:ext>
            </a:extLst>
          </p:cNvPr>
          <p:cNvSpPr txBox="1"/>
          <p:nvPr/>
        </p:nvSpPr>
        <p:spPr>
          <a:xfrm>
            <a:off x="6423468" y="2070528"/>
            <a:ext cx="682809" cy="246221"/>
          </a:xfrm>
          <a:prstGeom prst="rect">
            <a:avLst/>
          </a:prstGeom>
          <a:noFill/>
        </p:spPr>
        <p:txBody>
          <a:bodyPr wrap="square">
            <a:spAutoFit/>
          </a:bodyPr>
          <a:lstStyle/>
          <a:p>
            <a:r>
              <a:rPr lang="en-US" sz="1000" b="1" i="0" u="none" strike="noStrike" baseline="0" dirty="0">
                <a:solidFill>
                  <a:srgbClr val="00B050"/>
                </a:solidFill>
                <a:latin typeface="Palatino Linotype" panose="02040502050505030304" pitchFamily="18" charset="0"/>
              </a:rPr>
              <a:t>p=0.263</a:t>
            </a:r>
            <a:endParaRPr lang="it-IT" sz="1000" b="1" dirty="0">
              <a:solidFill>
                <a:srgbClr val="00B050"/>
              </a:solidFill>
            </a:endParaRPr>
          </a:p>
        </p:txBody>
      </p:sp>
      <p:sp>
        <p:nvSpPr>
          <p:cNvPr id="15" name="CasellaDiTesto 14">
            <a:extLst>
              <a:ext uri="{FF2B5EF4-FFF2-40B4-BE49-F238E27FC236}">
                <a16:creationId xmlns:a16="http://schemas.microsoft.com/office/drawing/2014/main" id="{1DCE9E0C-25FB-F109-462E-2D7853F9EAB1}"/>
              </a:ext>
            </a:extLst>
          </p:cNvPr>
          <p:cNvSpPr txBox="1"/>
          <p:nvPr/>
        </p:nvSpPr>
        <p:spPr>
          <a:xfrm>
            <a:off x="7269672" y="1856794"/>
            <a:ext cx="786661" cy="253916"/>
          </a:xfrm>
          <a:prstGeom prst="rect">
            <a:avLst/>
          </a:prstGeom>
          <a:noFill/>
        </p:spPr>
        <p:txBody>
          <a:bodyPr wrap="square">
            <a:spAutoFit/>
          </a:bodyPr>
          <a:lstStyle/>
          <a:p>
            <a:r>
              <a:rPr lang="en-US" sz="1050" b="1" dirty="0">
                <a:solidFill>
                  <a:srgbClr val="C00000"/>
                </a:solidFill>
                <a:latin typeface="Palatino Linotype" panose="02040502050505030304" pitchFamily="18" charset="0"/>
              </a:rPr>
              <a:t>p</a:t>
            </a:r>
            <a:r>
              <a:rPr lang="en-US" sz="1050" b="1" i="0" u="none" strike="noStrike" baseline="0" dirty="0">
                <a:solidFill>
                  <a:srgbClr val="C00000"/>
                </a:solidFill>
                <a:latin typeface="Palatino Linotype" panose="02040502050505030304" pitchFamily="18" charset="0"/>
              </a:rPr>
              <a:t>&lt;0.001</a:t>
            </a:r>
            <a:r>
              <a:rPr lang="en-US" sz="1050" b="0" i="0" u="none" strike="noStrike" baseline="0" dirty="0">
                <a:solidFill>
                  <a:srgbClr val="C00000"/>
                </a:solidFill>
                <a:latin typeface="Palatino Linotype" panose="02040502050505030304" pitchFamily="18" charset="0"/>
              </a:rPr>
              <a:t> </a:t>
            </a:r>
            <a:endParaRPr lang="it-IT" sz="1050" b="1" dirty="0">
              <a:solidFill>
                <a:srgbClr val="C00000"/>
              </a:solidFill>
            </a:endParaRPr>
          </a:p>
        </p:txBody>
      </p:sp>
      <p:sp>
        <p:nvSpPr>
          <p:cNvPr id="16" name="CasellaDiTesto 15">
            <a:extLst>
              <a:ext uri="{FF2B5EF4-FFF2-40B4-BE49-F238E27FC236}">
                <a16:creationId xmlns:a16="http://schemas.microsoft.com/office/drawing/2014/main" id="{C7CEA8C7-D8D9-8BF1-08F0-DEBB261FAF72}"/>
              </a:ext>
            </a:extLst>
          </p:cNvPr>
          <p:cNvSpPr txBox="1"/>
          <p:nvPr/>
        </p:nvSpPr>
        <p:spPr>
          <a:xfrm>
            <a:off x="5799947" y="1595860"/>
            <a:ext cx="2939450" cy="246221"/>
          </a:xfrm>
          <a:prstGeom prst="rect">
            <a:avLst/>
          </a:prstGeom>
          <a:noFill/>
        </p:spPr>
        <p:txBody>
          <a:bodyPr wrap="square">
            <a:spAutoFit/>
          </a:bodyPr>
          <a:lstStyle/>
          <a:p>
            <a:r>
              <a:rPr lang="en-US" sz="1000" b="1" i="0" u="none" strike="noStrike" baseline="30000" dirty="0">
                <a:latin typeface="Palatino Linotype" panose="02040502050505030304" pitchFamily="18" charset="0"/>
              </a:rPr>
              <a:t>b</a:t>
            </a:r>
            <a:r>
              <a:rPr lang="en-US" sz="1000" b="1" i="0" u="none" strike="noStrike" baseline="0" dirty="0">
                <a:solidFill>
                  <a:srgbClr val="00B050"/>
                </a:solidFill>
                <a:latin typeface="Palatino Linotype" panose="02040502050505030304" pitchFamily="18" charset="0"/>
              </a:rPr>
              <a:t>-1.2±0.9% vs -5.3±1.8% (p=0.019)</a:t>
            </a:r>
            <a:endParaRPr lang="it-IT" sz="1000" dirty="0">
              <a:solidFill>
                <a:srgbClr val="00B050"/>
              </a:solidFill>
            </a:endParaRPr>
          </a:p>
        </p:txBody>
      </p:sp>
      <p:sp>
        <p:nvSpPr>
          <p:cNvPr id="17" name="CasellaDiTesto 16">
            <a:extLst>
              <a:ext uri="{FF2B5EF4-FFF2-40B4-BE49-F238E27FC236}">
                <a16:creationId xmlns:a16="http://schemas.microsoft.com/office/drawing/2014/main" id="{C35AD351-BADE-14C0-1C17-C6966ED973F3}"/>
              </a:ext>
            </a:extLst>
          </p:cNvPr>
          <p:cNvSpPr txBox="1"/>
          <p:nvPr/>
        </p:nvSpPr>
        <p:spPr>
          <a:xfrm>
            <a:off x="7473655" y="5275552"/>
            <a:ext cx="4154754" cy="1615827"/>
          </a:xfrm>
          <a:prstGeom prst="rect">
            <a:avLst/>
          </a:prstGeom>
          <a:noFill/>
        </p:spPr>
        <p:txBody>
          <a:bodyPr wrap="square">
            <a:spAutoFit/>
          </a:bodyPr>
          <a:lstStyle/>
          <a:p>
            <a:pPr algn="just"/>
            <a:r>
              <a:rPr lang="en-US" sz="1100" b="1" dirty="0"/>
              <a:t>Figure 2. </a:t>
            </a:r>
            <a:r>
              <a:rPr lang="en-US" sz="1100" dirty="0"/>
              <a:t>Box plots showing baseline and 12-week follow-up changes in muscle strength (D) and resting metabolic rate (E) in both groups study. The horizontal bars represent the median values. Lower and upper boundaries of the box represent the first and the third quartile, respectively. Lower and upper error bars represent the minimum and the maximum value, respectively.</a:t>
            </a:r>
          </a:p>
          <a:p>
            <a:pPr algn="just"/>
            <a:r>
              <a:rPr lang="en-GB" sz="1100" b="1" baseline="30000" dirty="0">
                <a:latin typeface="Palatino Linotype" panose="02040502050505030304" pitchFamily="18" charset="0"/>
                <a:ea typeface="Times New Roman" panose="02020603050405020304" pitchFamily="18" charset="0"/>
                <a:cs typeface="Cordia New" panose="020B0304020202020204" pitchFamily="34" charset="-34"/>
              </a:rPr>
              <a:t>a</a:t>
            </a:r>
            <a:r>
              <a:rPr lang="en-GB" sz="1100" b="1" dirty="0">
                <a:latin typeface="Palatino Linotype" panose="02040502050505030304" pitchFamily="18" charset="0"/>
                <a:ea typeface="Times New Roman" panose="02020603050405020304" pitchFamily="18" charset="0"/>
                <a:cs typeface="Cordia New" panose="020B0304020202020204" pitchFamily="34" charset="-34"/>
              </a:rPr>
              <a:t>12-week follow-up vs baseline</a:t>
            </a:r>
          </a:p>
          <a:p>
            <a:pPr algn="just"/>
            <a:r>
              <a:rPr lang="en-GB" sz="1100" b="1" baseline="30000" dirty="0">
                <a:latin typeface="Palatino Linotype" panose="02040502050505030304" pitchFamily="18" charset="0"/>
                <a:ea typeface="Times New Roman" panose="02020603050405020304" pitchFamily="18" charset="0"/>
                <a:cs typeface="Cordia New" panose="020B0304020202020204" pitchFamily="34" charset="-34"/>
              </a:rPr>
              <a:t>b</a:t>
            </a:r>
            <a:r>
              <a:rPr lang="en-GB" sz="1100" b="1" dirty="0">
                <a:latin typeface="Palatino Linotype" panose="02040502050505030304" pitchFamily="18" charset="0"/>
                <a:ea typeface="Times New Roman" panose="02020603050405020304" pitchFamily="18" charset="0"/>
                <a:cs typeface="Cordia New" panose="020B0304020202020204" pitchFamily="34" charset="-34"/>
              </a:rPr>
              <a:t>12-week follow-up TZP+LEKT vs LCD</a:t>
            </a:r>
            <a:endParaRPr lang="it-IT" sz="1100" b="1" dirty="0">
              <a:latin typeface="Palatino Linotype" panose="02040502050505030304" pitchFamily="18" charset="0"/>
              <a:ea typeface="Times New Roman" panose="02020603050405020304" pitchFamily="18" charset="0"/>
              <a:cs typeface="Cordia New" panose="020B0304020202020204" pitchFamily="34" charset="-34"/>
            </a:endParaRPr>
          </a:p>
          <a:p>
            <a:pPr algn="just"/>
            <a:endParaRPr lang="it-IT" sz="1100" dirty="0"/>
          </a:p>
        </p:txBody>
      </p:sp>
    </p:spTree>
    <p:extLst>
      <p:ext uri="{BB962C8B-B14F-4D97-AF65-F5344CB8AC3E}">
        <p14:creationId xmlns:p14="http://schemas.microsoft.com/office/powerpoint/2010/main" val="2555101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C897E-F4B6-75C0-2321-3857FA2F1A66}"/>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C5360B08-D795-9558-72E2-B2FAB61805BB}"/>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Rettangolo 10">
            <a:extLst>
              <a:ext uri="{FF2B5EF4-FFF2-40B4-BE49-F238E27FC236}">
                <a16:creationId xmlns:a16="http://schemas.microsoft.com/office/drawing/2014/main" id="{AEB7F607-BD05-6231-8741-361646355F3F}"/>
              </a:ext>
            </a:extLst>
          </p:cNvPr>
          <p:cNvSpPr/>
          <p:nvPr/>
        </p:nvSpPr>
        <p:spPr>
          <a:xfrm>
            <a:off x="3479165" y="3358896"/>
            <a:ext cx="4581525" cy="33206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CasellaDiTesto 13">
            <a:extLst>
              <a:ext uri="{FF2B5EF4-FFF2-40B4-BE49-F238E27FC236}">
                <a16:creationId xmlns:a16="http://schemas.microsoft.com/office/drawing/2014/main" id="{520574DD-66CF-603F-59DB-5D4DC8C2DB65}"/>
              </a:ext>
            </a:extLst>
          </p:cNvPr>
          <p:cNvSpPr txBox="1"/>
          <p:nvPr/>
        </p:nvSpPr>
        <p:spPr>
          <a:xfrm>
            <a:off x="2324400" y="260712"/>
            <a:ext cx="6094562" cy="461665"/>
          </a:xfrm>
          <a:prstGeom prst="rect">
            <a:avLst/>
          </a:prstGeom>
          <a:noFill/>
        </p:spPr>
        <p:txBody>
          <a:bodyPr wrap="square">
            <a:spAutoFit/>
          </a:bodyPr>
          <a:lstStyle/>
          <a:p>
            <a:pPr algn="ctr"/>
            <a:r>
              <a:rPr lang="it-IT" sz="2400" b="1" dirty="0">
                <a:solidFill>
                  <a:srgbClr val="FFFFFF"/>
                </a:solidFill>
                <a:latin typeface="Montserrat" pitchFamily="2" charset="77"/>
                <a:ea typeface="+mj-ea"/>
                <a:cs typeface="+mj-cs"/>
              </a:rPr>
              <a:t>SURMOUNT 1 STUDY</a:t>
            </a:r>
            <a:endParaRPr lang="it-IT" sz="2400" dirty="0"/>
          </a:p>
        </p:txBody>
      </p:sp>
      <p:grpSp>
        <p:nvGrpSpPr>
          <p:cNvPr id="2" name="Gruppo 1">
            <a:extLst>
              <a:ext uri="{FF2B5EF4-FFF2-40B4-BE49-F238E27FC236}">
                <a16:creationId xmlns:a16="http://schemas.microsoft.com/office/drawing/2014/main" id="{79AA66A3-9F56-C0DE-A61A-8841CD17AB40}"/>
              </a:ext>
            </a:extLst>
          </p:cNvPr>
          <p:cNvGrpSpPr/>
          <p:nvPr/>
        </p:nvGrpSpPr>
        <p:grpSpPr>
          <a:xfrm>
            <a:off x="0" y="0"/>
            <a:ext cx="12192184" cy="1030393"/>
            <a:chOff x="1" y="1"/>
            <a:chExt cx="12192184" cy="1030393"/>
          </a:xfrm>
        </p:grpSpPr>
        <p:sp>
          <p:nvSpPr>
            <p:cNvPr id="3" name="object 2">
              <a:extLst>
                <a:ext uri="{FF2B5EF4-FFF2-40B4-BE49-F238E27FC236}">
                  <a16:creationId xmlns:a16="http://schemas.microsoft.com/office/drawing/2014/main" id="{019A1F0C-6202-9425-9BAF-9B774C53DF78}"/>
                </a:ext>
              </a:extLst>
            </p:cNvPr>
            <p:cNvSpPr/>
            <p:nvPr/>
          </p:nvSpPr>
          <p:spPr>
            <a:xfrm>
              <a:off x="431985" y="251188"/>
              <a:ext cx="11760200" cy="489373"/>
            </a:xfrm>
            <a:custGeom>
              <a:avLst/>
              <a:gdLst/>
              <a:ahLst/>
              <a:cxnLst/>
              <a:rect l="l" t="t" r="r" b="b"/>
              <a:pathLst>
                <a:path w="8820150" h="367030">
                  <a:moveTo>
                    <a:pt x="8820010" y="0"/>
                  </a:moveTo>
                  <a:lnTo>
                    <a:pt x="0" y="0"/>
                  </a:lnTo>
                  <a:lnTo>
                    <a:pt x="0" y="366420"/>
                  </a:lnTo>
                  <a:lnTo>
                    <a:pt x="8820010" y="366420"/>
                  </a:lnTo>
                  <a:lnTo>
                    <a:pt x="8820010" y="0"/>
                  </a:lnTo>
                  <a:close/>
                </a:path>
              </a:pathLst>
            </a:custGeom>
            <a:solidFill>
              <a:srgbClr val="002060"/>
            </a:solidFill>
          </p:spPr>
          <p:txBody>
            <a:bodyPr wrap="square" lIns="0" tIns="0" rIns="0" bIns="0" rtlCol="0"/>
            <a:lstStyle/>
            <a:p>
              <a:endParaRPr sz="2800" dirty="0"/>
            </a:p>
          </p:txBody>
        </p:sp>
        <p:sp>
          <p:nvSpPr>
            <p:cNvPr id="5" name="object 5">
              <a:extLst>
                <a:ext uri="{FF2B5EF4-FFF2-40B4-BE49-F238E27FC236}">
                  <a16:creationId xmlns:a16="http://schemas.microsoft.com/office/drawing/2014/main" id="{9EB012B7-5FC3-BA07-71B9-8C881533CEC4}"/>
                </a:ext>
              </a:extLst>
            </p:cNvPr>
            <p:cNvSpPr/>
            <p:nvPr/>
          </p:nvSpPr>
          <p:spPr>
            <a:xfrm>
              <a:off x="1" y="1"/>
              <a:ext cx="607060" cy="1030393"/>
            </a:xfrm>
            <a:custGeom>
              <a:avLst/>
              <a:gdLst/>
              <a:ahLst/>
              <a:cxnLst/>
              <a:rect l="l" t="t" r="r" b="b"/>
              <a:pathLst>
                <a:path w="455295" h="772795">
                  <a:moveTo>
                    <a:pt x="202934" y="0"/>
                  </a:moveTo>
                  <a:lnTo>
                    <a:pt x="0" y="0"/>
                  </a:lnTo>
                  <a:lnTo>
                    <a:pt x="0" y="768186"/>
                  </a:lnTo>
                  <a:lnTo>
                    <a:pt x="7449" y="769487"/>
                  </a:lnTo>
                  <a:lnTo>
                    <a:pt x="54173" y="772182"/>
                  </a:lnTo>
                  <a:lnTo>
                    <a:pt x="100897" y="769487"/>
                  </a:lnTo>
                  <a:lnTo>
                    <a:pt x="146038" y="761601"/>
                  </a:lnTo>
                  <a:lnTo>
                    <a:pt x="189295" y="748825"/>
                  </a:lnTo>
                  <a:lnTo>
                    <a:pt x="230367" y="731460"/>
                  </a:lnTo>
                  <a:lnTo>
                    <a:pt x="268955" y="709807"/>
                  </a:lnTo>
                  <a:lnTo>
                    <a:pt x="304757" y="684165"/>
                  </a:lnTo>
                  <a:lnTo>
                    <a:pt x="337473" y="654836"/>
                  </a:lnTo>
                  <a:lnTo>
                    <a:pt x="366802" y="622120"/>
                  </a:lnTo>
                  <a:lnTo>
                    <a:pt x="392444" y="586318"/>
                  </a:lnTo>
                  <a:lnTo>
                    <a:pt x="414097" y="547730"/>
                  </a:lnTo>
                  <a:lnTo>
                    <a:pt x="431462" y="506657"/>
                  </a:lnTo>
                  <a:lnTo>
                    <a:pt x="444238" y="463400"/>
                  </a:lnTo>
                  <a:lnTo>
                    <a:pt x="452124" y="418259"/>
                  </a:lnTo>
                  <a:lnTo>
                    <a:pt x="454820" y="371535"/>
                  </a:lnTo>
                  <a:lnTo>
                    <a:pt x="452124" y="324809"/>
                  </a:lnTo>
                  <a:lnTo>
                    <a:pt x="444238" y="279666"/>
                  </a:lnTo>
                  <a:lnTo>
                    <a:pt x="431462" y="236407"/>
                  </a:lnTo>
                  <a:lnTo>
                    <a:pt x="414097" y="195333"/>
                  </a:lnTo>
                  <a:lnTo>
                    <a:pt x="392444" y="156744"/>
                  </a:lnTo>
                  <a:lnTo>
                    <a:pt x="366802" y="120940"/>
                  </a:lnTo>
                  <a:lnTo>
                    <a:pt x="337473" y="88224"/>
                  </a:lnTo>
                  <a:lnTo>
                    <a:pt x="304757" y="58894"/>
                  </a:lnTo>
                  <a:lnTo>
                    <a:pt x="268955" y="33252"/>
                  </a:lnTo>
                  <a:lnTo>
                    <a:pt x="230367" y="11598"/>
                  </a:lnTo>
                  <a:lnTo>
                    <a:pt x="202934" y="0"/>
                  </a:lnTo>
                  <a:close/>
                </a:path>
              </a:pathLst>
            </a:custGeom>
            <a:solidFill>
              <a:srgbClr val="002060"/>
            </a:solidFill>
          </p:spPr>
          <p:txBody>
            <a:bodyPr wrap="square" lIns="0" tIns="0" rIns="0" bIns="0" rtlCol="0"/>
            <a:lstStyle/>
            <a:p>
              <a:endParaRPr sz="2800"/>
            </a:p>
          </p:txBody>
        </p:sp>
      </p:grpSp>
      <p:pic>
        <p:nvPicPr>
          <p:cNvPr id="6" name="Immagine 5">
            <a:extLst>
              <a:ext uri="{FF2B5EF4-FFF2-40B4-BE49-F238E27FC236}">
                <a16:creationId xmlns:a16="http://schemas.microsoft.com/office/drawing/2014/main" id="{F73770F0-4EBC-B4BB-4727-03EF16762A06}"/>
              </a:ext>
            </a:extLst>
          </p:cNvPr>
          <p:cNvPicPr>
            <a:picLocks noChangeAspect="1"/>
          </p:cNvPicPr>
          <p:nvPr/>
        </p:nvPicPr>
        <p:blipFill>
          <a:blip r:embed="rId2"/>
          <a:stretch>
            <a:fillRect/>
          </a:stretch>
        </p:blipFill>
        <p:spPr>
          <a:xfrm>
            <a:off x="607060" y="740559"/>
            <a:ext cx="5075172" cy="2008764"/>
          </a:xfrm>
          <a:prstGeom prst="rect">
            <a:avLst/>
          </a:prstGeom>
        </p:spPr>
      </p:pic>
      <p:pic>
        <p:nvPicPr>
          <p:cNvPr id="7" name="Immagine 6">
            <a:extLst>
              <a:ext uri="{FF2B5EF4-FFF2-40B4-BE49-F238E27FC236}">
                <a16:creationId xmlns:a16="http://schemas.microsoft.com/office/drawing/2014/main" id="{3F87E6F5-B2DE-B1A6-9F61-34428AB3BAC5}"/>
              </a:ext>
            </a:extLst>
          </p:cNvPr>
          <p:cNvPicPr>
            <a:picLocks noChangeAspect="1"/>
          </p:cNvPicPr>
          <p:nvPr/>
        </p:nvPicPr>
        <p:blipFill>
          <a:blip r:embed="rId3"/>
          <a:stretch>
            <a:fillRect/>
          </a:stretch>
        </p:blipFill>
        <p:spPr>
          <a:xfrm>
            <a:off x="607060" y="2749323"/>
            <a:ext cx="8161660" cy="3948916"/>
          </a:xfrm>
          <a:prstGeom prst="rect">
            <a:avLst/>
          </a:prstGeom>
        </p:spPr>
      </p:pic>
      <p:sp>
        <p:nvSpPr>
          <p:cNvPr id="8" name="Rettangolo 7">
            <a:extLst>
              <a:ext uri="{FF2B5EF4-FFF2-40B4-BE49-F238E27FC236}">
                <a16:creationId xmlns:a16="http://schemas.microsoft.com/office/drawing/2014/main" id="{24AA3406-DC29-0733-BF98-884F51E947BF}"/>
              </a:ext>
            </a:extLst>
          </p:cNvPr>
          <p:cNvSpPr/>
          <p:nvPr/>
        </p:nvSpPr>
        <p:spPr>
          <a:xfrm>
            <a:off x="4086225" y="3276600"/>
            <a:ext cx="4581525" cy="33206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Picture 4" descr="Which is the Most Accurate Body Fat Calculator / Measurement Method? |  Exercise Biology">
            <a:extLst>
              <a:ext uri="{FF2B5EF4-FFF2-40B4-BE49-F238E27FC236}">
                <a16:creationId xmlns:a16="http://schemas.microsoft.com/office/drawing/2014/main" id="{EC8A9D50-3E66-D5E4-B0F6-D8CE5B340A2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146" t="3095" r="16666" b="14584"/>
          <a:stretch/>
        </p:blipFill>
        <p:spPr bwMode="auto">
          <a:xfrm>
            <a:off x="4667250" y="3482630"/>
            <a:ext cx="3467100" cy="3064163"/>
          </a:xfrm>
          <a:prstGeom prst="rect">
            <a:avLst/>
          </a:prstGeom>
          <a:noFill/>
          <a:extLst>
            <a:ext uri="{909E8E84-426E-40DD-AFC4-6F175D3DCCD1}">
              <a14:hiddenFill xmlns:a14="http://schemas.microsoft.com/office/drawing/2010/main">
                <a:solidFill>
                  <a:srgbClr val="FFFFFF"/>
                </a:solidFill>
              </a14:hiddenFill>
            </a:ext>
          </a:extLst>
        </p:spPr>
      </p:pic>
      <p:sp>
        <p:nvSpPr>
          <p:cNvPr id="10" name="CasellaDiTesto 9">
            <a:extLst>
              <a:ext uri="{FF2B5EF4-FFF2-40B4-BE49-F238E27FC236}">
                <a16:creationId xmlns:a16="http://schemas.microsoft.com/office/drawing/2014/main" id="{DF0E0C88-902E-1EF6-BC20-380F9D022653}"/>
              </a:ext>
            </a:extLst>
          </p:cNvPr>
          <p:cNvSpPr txBox="1"/>
          <p:nvPr/>
        </p:nvSpPr>
        <p:spPr>
          <a:xfrm>
            <a:off x="6807384" y="2928675"/>
            <a:ext cx="2612842" cy="261610"/>
          </a:xfrm>
          <a:prstGeom prst="rect">
            <a:avLst/>
          </a:prstGeom>
          <a:noFill/>
        </p:spPr>
        <p:txBody>
          <a:bodyPr wrap="square">
            <a:spAutoFit/>
          </a:bodyPr>
          <a:lstStyle/>
          <a:p>
            <a:r>
              <a:rPr lang="en-US" sz="1100" b="1" dirty="0">
                <a:solidFill>
                  <a:srgbClr val="C00000"/>
                </a:solidFill>
              </a:rPr>
              <a:t>LCD = - 500 calories per day</a:t>
            </a:r>
            <a:endParaRPr lang="it-IT" sz="1100" b="1" dirty="0">
              <a:solidFill>
                <a:srgbClr val="C00000"/>
              </a:solidFill>
            </a:endParaRPr>
          </a:p>
        </p:txBody>
      </p:sp>
      <p:sp>
        <p:nvSpPr>
          <p:cNvPr id="12" name="CasellaDiTesto 11">
            <a:extLst>
              <a:ext uri="{FF2B5EF4-FFF2-40B4-BE49-F238E27FC236}">
                <a16:creationId xmlns:a16="http://schemas.microsoft.com/office/drawing/2014/main" id="{02F30550-84DD-570E-F53A-7A09DEB66A96}"/>
              </a:ext>
            </a:extLst>
          </p:cNvPr>
          <p:cNvSpPr txBox="1"/>
          <p:nvPr/>
        </p:nvSpPr>
        <p:spPr>
          <a:xfrm>
            <a:off x="2324399" y="260712"/>
            <a:ext cx="7480907" cy="461665"/>
          </a:xfrm>
          <a:prstGeom prst="rect">
            <a:avLst/>
          </a:prstGeom>
          <a:noFill/>
        </p:spPr>
        <p:txBody>
          <a:bodyPr wrap="square">
            <a:spAutoFit/>
          </a:bodyPr>
          <a:lstStyle/>
          <a:p>
            <a:pPr algn="ctr"/>
            <a:r>
              <a:rPr lang="it-IT" sz="2400" b="1" dirty="0">
                <a:solidFill>
                  <a:srgbClr val="FFFFFF"/>
                </a:solidFill>
                <a:latin typeface="Montserrat" pitchFamily="2" charset="77"/>
                <a:ea typeface="+mj-ea"/>
                <a:cs typeface="+mj-cs"/>
              </a:rPr>
              <a:t>SURMOUNT 1 STUDY ANALYSIS AT 12 WEEK</a:t>
            </a:r>
            <a:endParaRPr lang="it-IT" sz="2400" dirty="0"/>
          </a:p>
        </p:txBody>
      </p:sp>
      <p:sp>
        <p:nvSpPr>
          <p:cNvPr id="13" name="CasellaDiTesto 12">
            <a:extLst>
              <a:ext uri="{FF2B5EF4-FFF2-40B4-BE49-F238E27FC236}">
                <a16:creationId xmlns:a16="http://schemas.microsoft.com/office/drawing/2014/main" id="{F22C10D6-2292-B6FD-027E-6F68763008AD}"/>
              </a:ext>
            </a:extLst>
          </p:cNvPr>
          <p:cNvSpPr txBox="1"/>
          <p:nvPr/>
        </p:nvSpPr>
        <p:spPr>
          <a:xfrm>
            <a:off x="4057650" y="3996809"/>
            <a:ext cx="776288" cy="307777"/>
          </a:xfrm>
          <a:prstGeom prst="rect">
            <a:avLst/>
          </a:prstGeom>
          <a:noFill/>
        </p:spPr>
        <p:txBody>
          <a:bodyPr wrap="square">
            <a:spAutoFit/>
          </a:bodyPr>
          <a:lstStyle/>
          <a:p>
            <a:pPr algn="ctr"/>
            <a:r>
              <a:rPr lang="it-IT" sz="1400" b="1" dirty="0">
                <a:solidFill>
                  <a:srgbClr val="C00000"/>
                </a:solidFill>
                <a:latin typeface="Montserrat" pitchFamily="2" charset="77"/>
                <a:ea typeface="+mj-ea"/>
                <a:cs typeface="+mj-cs"/>
              </a:rPr>
              <a:t>33.9%</a:t>
            </a:r>
            <a:endParaRPr lang="it-IT" sz="1400" dirty="0">
              <a:solidFill>
                <a:srgbClr val="C00000"/>
              </a:solidFill>
            </a:endParaRPr>
          </a:p>
        </p:txBody>
      </p:sp>
      <p:sp>
        <p:nvSpPr>
          <p:cNvPr id="15" name="Freccia a destra 14">
            <a:extLst>
              <a:ext uri="{FF2B5EF4-FFF2-40B4-BE49-F238E27FC236}">
                <a16:creationId xmlns:a16="http://schemas.microsoft.com/office/drawing/2014/main" id="{3D830001-0B8F-6E24-0BB8-650E32210592}"/>
              </a:ext>
            </a:extLst>
          </p:cNvPr>
          <p:cNvSpPr/>
          <p:nvPr/>
        </p:nvSpPr>
        <p:spPr>
          <a:xfrm rot="5400000">
            <a:off x="3348181" y="4474912"/>
            <a:ext cx="1500996" cy="165870"/>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CasellaDiTesto 15">
            <a:extLst>
              <a:ext uri="{FF2B5EF4-FFF2-40B4-BE49-F238E27FC236}">
                <a16:creationId xmlns:a16="http://schemas.microsoft.com/office/drawing/2014/main" id="{4D570F35-0BD4-F1D9-4D8E-AD487858DB6D}"/>
              </a:ext>
            </a:extLst>
          </p:cNvPr>
          <p:cNvSpPr txBox="1"/>
          <p:nvPr/>
        </p:nvSpPr>
        <p:spPr>
          <a:xfrm>
            <a:off x="3965805" y="5299181"/>
            <a:ext cx="776288" cy="1223412"/>
          </a:xfrm>
          <a:prstGeom prst="rect">
            <a:avLst/>
          </a:prstGeom>
          <a:noFill/>
        </p:spPr>
        <p:txBody>
          <a:bodyPr wrap="square">
            <a:spAutoFit/>
          </a:bodyPr>
          <a:lstStyle/>
          <a:p>
            <a:pPr algn="ctr"/>
            <a:r>
              <a:rPr lang="it-IT" sz="1400" b="1" dirty="0">
                <a:solidFill>
                  <a:srgbClr val="C00000"/>
                </a:solidFill>
                <a:latin typeface="Montserrat" pitchFamily="2" charset="77"/>
                <a:ea typeface="+mj-ea"/>
                <a:cs typeface="+mj-cs"/>
              </a:rPr>
              <a:t>8.5%</a:t>
            </a:r>
          </a:p>
          <a:p>
            <a:pPr algn="ctr"/>
            <a:r>
              <a:rPr lang="it-IT" sz="1400" b="1" i="1" dirty="0">
                <a:solidFill>
                  <a:srgbClr val="C00000"/>
                </a:solidFill>
                <a:latin typeface="Montserrat" pitchFamily="2" charset="77"/>
                <a:ea typeface="+mj-ea"/>
                <a:cs typeface="+mj-cs"/>
              </a:rPr>
              <a:t>vs</a:t>
            </a:r>
          </a:p>
          <a:p>
            <a:pPr algn="ctr"/>
            <a:r>
              <a:rPr lang="it-IT" sz="1400" b="1" dirty="0">
                <a:solidFill>
                  <a:srgbClr val="00B050"/>
                </a:solidFill>
                <a:latin typeface="Montserrat" pitchFamily="2" charset="77"/>
                <a:ea typeface="+mj-ea"/>
                <a:cs typeface="+mj-cs"/>
              </a:rPr>
              <a:t>13.4%</a:t>
            </a:r>
          </a:p>
          <a:p>
            <a:pPr algn="ctr"/>
            <a:r>
              <a:rPr lang="it-IT" sz="1050" b="1" dirty="0">
                <a:solidFill>
                  <a:srgbClr val="00B050"/>
                </a:solidFill>
                <a:latin typeface="Montserrat" pitchFamily="2" charset="77"/>
                <a:ea typeface="+mj-ea"/>
                <a:cs typeface="+mj-cs"/>
              </a:rPr>
              <a:t>our study (LEKT)</a:t>
            </a:r>
            <a:endParaRPr lang="it-IT" sz="1050" dirty="0">
              <a:solidFill>
                <a:srgbClr val="00B050"/>
              </a:solidFill>
            </a:endParaRPr>
          </a:p>
        </p:txBody>
      </p:sp>
      <p:sp>
        <p:nvSpPr>
          <p:cNvPr id="17" name="CasellaDiTesto 16">
            <a:extLst>
              <a:ext uri="{FF2B5EF4-FFF2-40B4-BE49-F238E27FC236}">
                <a16:creationId xmlns:a16="http://schemas.microsoft.com/office/drawing/2014/main" id="{F464CFF0-CA0E-62BE-3F1B-06A2577E281D}"/>
              </a:ext>
            </a:extLst>
          </p:cNvPr>
          <p:cNvSpPr txBox="1"/>
          <p:nvPr/>
        </p:nvSpPr>
        <p:spPr>
          <a:xfrm>
            <a:off x="4111161" y="4985430"/>
            <a:ext cx="666112" cy="261610"/>
          </a:xfrm>
          <a:prstGeom prst="rect">
            <a:avLst/>
          </a:prstGeom>
          <a:noFill/>
        </p:spPr>
        <p:txBody>
          <a:bodyPr wrap="square">
            <a:spAutoFit/>
          </a:bodyPr>
          <a:lstStyle/>
          <a:p>
            <a:r>
              <a:rPr lang="en-US" sz="1100" b="1" dirty="0">
                <a:solidFill>
                  <a:srgbClr val="C00000"/>
                </a:solidFill>
              </a:rPr>
              <a:t>12w </a:t>
            </a:r>
            <a:endParaRPr lang="it-IT" sz="1100" dirty="0"/>
          </a:p>
        </p:txBody>
      </p:sp>
      <p:sp>
        <p:nvSpPr>
          <p:cNvPr id="18" name="CasellaDiTesto 17">
            <a:extLst>
              <a:ext uri="{FF2B5EF4-FFF2-40B4-BE49-F238E27FC236}">
                <a16:creationId xmlns:a16="http://schemas.microsoft.com/office/drawing/2014/main" id="{56379B96-A949-372C-1CEE-72A427859CA8}"/>
              </a:ext>
            </a:extLst>
          </p:cNvPr>
          <p:cNvSpPr txBox="1"/>
          <p:nvPr/>
        </p:nvSpPr>
        <p:spPr>
          <a:xfrm>
            <a:off x="4128970" y="3756854"/>
            <a:ext cx="666112" cy="261610"/>
          </a:xfrm>
          <a:prstGeom prst="rect">
            <a:avLst/>
          </a:prstGeom>
          <a:noFill/>
        </p:spPr>
        <p:txBody>
          <a:bodyPr wrap="square">
            <a:spAutoFit/>
          </a:bodyPr>
          <a:lstStyle/>
          <a:p>
            <a:r>
              <a:rPr lang="en-US" sz="1100" b="1" dirty="0">
                <a:solidFill>
                  <a:srgbClr val="C00000"/>
                </a:solidFill>
              </a:rPr>
              <a:t>72w </a:t>
            </a:r>
            <a:endParaRPr lang="it-IT" sz="1100" dirty="0"/>
          </a:p>
        </p:txBody>
      </p:sp>
      <p:sp>
        <p:nvSpPr>
          <p:cNvPr id="19" name="CasellaDiTesto 18">
            <a:extLst>
              <a:ext uri="{FF2B5EF4-FFF2-40B4-BE49-F238E27FC236}">
                <a16:creationId xmlns:a16="http://schemas.microsoft.com/office/drawing/2014/main" id="{604F36AF-1C44-B0F0-232F-63DCC3B625AA}"/>
              </a:ext>
            </a:extLst>
          </p:cNvPr>
          <p:cNvSpPr txBox="1"/>
          <p:nvPr/>
        </p:nvSpPr>
        <p:spPr>
          <a:xfrm>
            <a:off x="8075260" y="3996809"/>
            <a:ext cx="776288" cy="307777"/>
          </a:xfrm>
          <a:prstGeom prst="rect">
            <a:avLst/>
          </a:prstGeom>
          <a:noFill/>
        </p:spPr>
        <p:txBody>
          <a:bodyPr wrap="square">
            <a:spAutoFit/>
          </a:bodyPr>
          <a:lstStyle/>
          <a:p>
            <a:pPr algn="ctr"/>
            <a:r>
              <a:rPr lang="it-IT" sz="1400" b="1" dirty="0">
                <a:solidFill>
                  <a:srgbClr val="C00000"/>
                </a:solidFill>
                <a:latin typeface="Montserrat" pitchFamily="2" charset="77"/>
                <a:ea typeface="+mj-ea"/>
                <a:cs typeface="+mj-cs"/>
              </a:rPr>
              <a:t>10.9%</a:t>
            </a:r>
            <a:endParaRPr lang="it-IT" sz="1400" dirty="0">
              <a:solidFill>
                <a:srgbClr val="C00000"/>
              </a:solidFill>
            </a:endParaRPr>
          </a:p>
        </p:txBody>
      </p:sp>
      <p:sp>
        <p:nvSpPr>
          <p:cNvPr id="20" name="Freccia a destra 19">
            <a:extLst>
              <a:ext uri="{FF2B5EF4-FFF2-40B4-BE49-F238E27FC236}">
                <a16:creationId xmlns:a16="http://schemas.microsoft.com/office/drawing/2014/main" id="{3BEED299-9AF6-E0B1-DBB1-A70C006CF431}"/>
              </a:ext>
            </a:extLst>
          </p:cNvPr>
          <p:cNvSpPr/>
          <p:nvPr/>
        </p:nvSpPr>
        <p:spPr>
          <a:xfrm rot="5400000">
            <a:off x="7365791" y="4474912"/>
            <a:ext cx="1500996" cy="165870"/>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CasellaDiTesto 20">
            <a:extLst>
              <a:ext uri="{FF2B5EF4-FFF2-40B4-BE49-F238E27FC236}">
                <a16:creationId xmlns:a16="http://schemas.microsoft.com/office/drawing/2014/main" id="{7FCEB459-FA30-170D-4A45-CA7C06A487A3}"/>
              </a:ext>
            </a:extLst>
          </p:cNvPr>
          <p:cNvSpPr txBox="1"/>
          <p:nvPr/>
        </p:nvSpPr>
        <p:spPr>
          <a:xfrm>
            <a:off x="7983415" y="5299181"/>
            <a:ext cx="776288" cy="1438855"/>
          </a:xfrm>
          <a:prstGeom prst="rect">
            <a:avLst/>
          </a:prstGeom>
          <a:noFill/>
        </p:spPr>
        <p:txBody>
          <a:bodyPr wrap="square">
            <a:spAutoFit/>
          </a:bodyPr>
          <a:lstStyle/>
          <a:p>
            <a:pPr algn="ctr"/>
            <a:r>
              <a:rPr lang="it-IT" sz="1400" b="1" dirty="0">
                <a:solidFill>
                  <a:srgbClr val="C00000"/>
                </a:solidFill>
                <a:latin typeface="Montserrat" pitchFamily="2" charset="77"/>
                <a:ea typeface="+mj-ea"/>
                <a:cs typeface="+mj-cs"/>
              </a:rPr>
              <a:t>1.9%</a:t>
            </a:r>
          </a:p>
          <a:p>
            <a:pPr algn="ctr"/>
            <a:r>
              <a:rPr lang="it-IT" sz="1400" b="1" i="1" dirty="0">
                <a:solidFill>
                  <a:srgbClr val="C00000"/>
                </a:solidFill>
                <a:latin typeface="Montserrat" pitchFamily="2" charset="77"/>
                <a:ea typeface="+mj-ea"/>
                <a:cs typeface="+mj-cs"/>
              </a:rPr>
              <a:t>vs</a:t>
            </a:r>
          </a:p>
          <a:p>
            <a:pPr algn="ctr"/>
            <a:r>
              <a:rPr lang="it-IT" sz="1400" b="1" dirty="0">
                <a:solidFill>
                  <a:srgbClr val="00B050"/>
                </a:solidFill>
                <a:latin typeface="Montserrat" pitchFamily="2" charset="77"/>
                <a:ea typeface="+mj-ea"/>
                <a:cs typeface="+mj-cs"/>
              </a:rPr>
              <a:t>0.5%</a:t>
            </a:r>
          </a:p>
          <a:p>
            <a:pPr algn="ctr"/>
            <a:r>
              <a:rPr lang="it-IT" sz="1050" b="1" dirty="0">
                <a:solidFill>
                  <a:srgbClr val="00B050"/>
                </a:solidFill>
                <a:latin typeface="Montserrat" pitchFamily="2" charset="77"/>
                <a:ea typeface="+mj-ea"/>
                <a:cs typeface="+mj-cs"/>
              </a:rPr>
              <a:t>our study (LEKT)</a:t>
            </a:r>
            <a:endParaRPr lang="it-IT" sz="1050" dirty="0">
              <a:solidFill>
                <a:srgbClr val="00B050"/>
              </a:solidFill>
            </a:endParaRPr>
          </a:p>
          <a:p>
            <a:pPr algn="ctr"/>
            <a:endParaRPr lang="it-IT" sz="1400" dirty="0">
              <a:solidFill>
                <a:srgbClr val="00B050"/>
              </a:solidFill>
            </a:endParaRPr>
          </a:p>
        </p:txBody>
      </p:sp>
      <p:sp>
        <p:nvSpPr>
          <p:cNvPr id="22" name="CasellaDiTesto 21">
            <a:extLst>
              <a:ext uri="{FF2B5EF4-FFF2-40B4-BE49-F238E27FC236}">
                <a16:creationId xmlns:a16="http://schemas.microsoft.com/office/drawing/2014/main" id="{49B749AB-B221-5A8A-AE4F-9A078F4E1F20}"/>
              </a:ext>
            </a:extLst>
          </p:cNvPr>
          <p:cNvSpPr txBox="1"/>
          <p:nvPr/>
        </p:nvSpPr>
        <p:spPr>
          <a:xfrm>
            <a:off x="8128771" y="4985430"/>
            <a:ext cx="666112" cy="261610"/>
          </a:xfrm>
          <a:prstGeom prst="rect">
            <a:avLst/>
          </a:prstGeom>
          <a:noFill/>
        </p:spPr>
        <p:txBody>
          <a:bodyPr wrap="square">
            <a:spAutoFit/>
          </a:bodyPr>
          <a:lstStyle/>
          <a:p>
            <a:r>
              <a:rPr lang="en-US" sz="1100" b="1" dirty="0">
                <a:solidFill>
                  <a:srgbClr val="C00000"/>
                </a:solidFill>
              </a:rPr>
              <a:t>12w </a:t>
            </a:r>
            <a:endParaRPr lang="it-IT" sz="1100" dirty="0"/>
          </a:p>
        </p:txBody>
      </p:sp>
      <p:sp>
        <p:nvSpPr>
          <p:cNvPr id="23" name="CasellaDiTesto 22">
            <a:extLst>
              <a:ext uri="{FF2B5EF4-FFF2-40B4-BE49-F238E27FC236}">
                <a16:creationId xmlns:a16="http://schemas.microsoft.com/office/drawing/2014/main" id="{C03F48EA-07DE-B6AD-AB74-A30C9E1C7389}"/>
              </a:ext>
            </a:extLst>
          </p:cNvPr>
          <p:cNvSpPr txBox="1"/>
          <p:nvPr/>
        </p:nvSpPr>
        <p:spPr>
          <a:xfrm>
            <a:off x="8146580" y="3756854"/>
            <a:ext cx="666112" cy="261610"/>
          </a:xfrm>
          <a:prstGeom prst="rect">
            <a:avLst/>
          </a:prstGeom>
          <a:noFill/>
        </p:spPr>
        <p:txBody>
          <a:bodyPr wrap="square">
            <a:spAutoFit/>
          </a:bodyPr>
          <a:lstStyle/>
          <a:p>
            <a:r>
              <a:rPr lang="en-US" sz="1100" b="1" dirty="0">
                <a:solidFill>
                  <a:srgbClr val="C00000"/>
                </a:solidFill>
              </a:rPr>
              <a:t>72w </a:t>
            </a:r>
            <a:endParaRPr lang="it-IT" sz="1100" dirty="0"/>
          </a:p>
        </p:txBody>
      </p:sp>
    </p:spTree>
    <p:extLst>
      <p:ext uri="{BB962C8B-B14F-4D97-AF65-F5344CB8AC3E}">
        <p14:creationId xmlns:p14="http://schemas.microsoft.com/office/powerpoint/2010/main" val="3691627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2E86559-EA31-0D8E-57D0-A5B2488C02D7}"/>
              </a:ext>
            </a:extLst>
          </p:cNvPr>
          <p:cNvPicPr>
            <a:picLocks noChangeAspect="1"/>
          </p:cNvPicPr>
          <p:nvPr/>
        </p:nvPicPr>
        <p:blipFill>
          <a:blip r:embed="rId2"/>
          <a:stretch>
            <a:fillRect/>
          </a:stretch>
        </p:blipFill>
        <p:spPr>
          <a:xfrm>
            <a:off x="0" y="0"/>
            <a:ext cx="6842234" cy="2649259"/>
          </a:xfrm>
          <a:prstGeom prst="rect">
            <a:avLst/>
          </a:prstGeom>
        </p:spPr>
      </p:pic>
      <p:pic>
        <p:nvPicPr>
          <p:cNvPr id="7" name="Immagine 6">
            <a:extLst>
              <a:ext uri="{FF2B5EF4-FFF2-40B4-BE49-F238E27FC236}">
                <a16:creationId xmlns:a16="http://schemas.microsoft.com/office/drawing/2014/main" id="{F4C1077B-FE09-E893-1622-4E6A5D0D516F}"/>
              </a:ext>
            </a:extLst>
          </p:cNvPr>
          <p:cNvPicPr>
            <a:picLocks noChangeAspect="1"/>
          </p:cNvPicPr>
          <p:nvPr/>
        </p:nvPicPr>
        <p:blipFill>
          <a:blip r:embed="rId3"/>
          <a:srcRect b="3844"/>
          <a:stretch>
            <a:fillRect/>
          </a:stretch>
        </p:blipFill>
        <p:spPr>
          <a:xfrm>
            <a:off x="0" y="2945702"/>
            <a:ext cx="5959050" cy="3812450"/>
          </a:xfrm>
          <a:prstGeom prst="rect">
            <a:avLst/>
          </a:prstGeom>
        </p:spPr>
      </p:pic>
      <p:pic>
        <p:nvPicPr>
          <p:cNvPr id="9" name="Immagine 8">
            <a:extLst>
              <a:ext uri="{FF2B5EF4-FFF2-40B4-BE49-F238E27FC236}">
                <a16:creationId xmlns:a16="http://schemas.microsoft.com/office/drawing/2014/main" id="{CDB16042-C665-5D6D-3349-DB83913C1CBE}"/>
              </a:ext>
            </a:extLst>
          </p:cNvPr>
          <p:cNvPicPr>
            <a:picLocks noChangeAspect="1"/>
          </p:cNvPicPr>
          <p:nvPr/>
        </p:nvPicPr>
        <p:blipFill>
          <a:blip r:embed="rId4"/>
          <a:stretch>
            <a:fillRect/>
          </a:stretch>
        </p:blipFill>
        <p:spPr>
          <a:xfrm>
            <a:off x="4719146" y="2774447"/>
            <a:ext cx="7207154" cy="2868590"/>
          </a:xfrm>
          <a:prstGeom prst="rect">
            <a:avLst/>
          </a:prstGeom>
        </p:spPr>
      </p:pic>
      <p:sp>
        <p:nvSpPr>
          <p:cNvPr id="4" name="CasellaDiTesto 3">
            <a:extLst>
              <a:ext uri="{FF2B5EF4-FFF2-40B4-BE49-F238E27FC236}">
                <a16:creationId xmlns:a16="http://schemas.microsoft.com/office/drawing/2014/main" id="{0D5FC2A7-B2EF-C9E0-243A-34B9957E1F57}"/>
              </a:ext>
            </a:extLst>
          </p:cNvPr>
          <p:cNvSpPr txBox="1"/>
          <p:nvPr/>
        </p:nvSpPr>
        <p:spPr>
          <a:xfrm>
            <a:off x="1742584" y="251455"/>
            <a:ext cx="2086466" cy="307777"/>
          </a:xfrm>
          <a:prstGeom prst="rect">
            <a:avLst/>
          </a:prstGeom>
          <a:noFill/>
        </p:spPr>
        <p:txBody>
          <a:bodyPr wrap="square">
            <a:spAutoFit/>
          </a:bodyPr>
          <a:lstStyle/>
          <a:p>
            <a:r>
              <a:rPr lang="it-IT" sz="1400" b="1" i="0" dirty="0">
                <a:solidFill>
                  <a:schemeClr val="tx1"/>
                </a:solidFill>
                <a:effectLst/>
                <a:latin typeface="+mn-lt"/>
              </a:rPr>
              <a:t>2024 May 11;16(10):1448</a:t>
            </a:r>
            <a:endParaRPr lang="it-IT" sz="1400" b="1" dirty="0"/>
          </a:p>
        </p:txBody>
      </p:sp>
    </p:spTree>
    <p:extLst>
      <p:ext uri="{BB962C8B-B14F-4D97-AF65-F5344CB8AC3E}">
        <p14:creationId xmlns:p14="http://schemas.microsoft.com/office/powerpoint/2010/main" val="888230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AADEEA2A-6665-945B-6373-F1C9C3D434C3}"/>
              </a:ext>
            </a:extLst>
          </p:cNvPr>
          <p:cNvPicPr>
            <a:picLocks noChangeAspect="1"/>
          </p:cNvPicPr>
          <p:nvPr/>
        </p:nvPicPr>
        <p:blipFill>
          <a:blip r:embed="rId2"/>
          <a:stretch>
            <a:fillRect/>
          </a:stretch>
        </p:blipFill>
        <p:spPr>
          <a:xfrm>
            <a:off x="785071" y="447259"/>
            <a:ext cx="10621857" cy="5963482"/>
          </a:xfrm>
          <a:prstGeom prst="rect">
            <a:avLst/>
          </a:prstGeom>
        </p:spPr>
      </p:pic>
    </p:spTree>
    <p:extLst>
      <p:ext uri="{BB962C8B-B14F-4D97-AF65-F5344CB8AC3E}">
        <p14:creationId xmlns:p14="http://schemas.microsoft.com/office/powerpoint/2010/main" val="3839882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1F321A8F-AEBD-972A-A05A-D492A6660E4D}"/>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5" name="Gruppo 4">
            <a:extLst>
              <a:ext uri="{FF2B5EF4-FFF2-40B4-BE49-F238E27FC236}">
                <a16:creationId xmlns:a16="http://schemas.microsoft.com/office/drawing/2014/main" id="{04A30526-FE7D-CA51-14B8-48A52A03C071}"/>
              </a:ext>
            </a:extLst>
          </p:cNvPr>
          <p:cNvGrpSpPr/>
          <p:nvPr/>
        </p:nvGrpSpPr>
        <p:grpSpPr>
          <a:xfrm>
            <a:off x="0" y="0"/>
            <a:ext cx="12192184" cy="1030393"/>
            <a:chOff x="1" y="1"/>
            <a:chExt cx="12192184" cy="1030393"/>
          </a:xfrm>
          <a:solidFill>
            <a:srgbClr val="002060"/>
          </a:solidFill>
        </p:grpSpPr>
        <p:sp>
          <p:nvSpPr>
            <p:cNvPr id="6" name="object 2">
              <a:extLst>
                <a:ext uri="{FF2B5EF4-FFF2-40B4-BE49-F238E27FC236}">
                  <a16:creationId xmlns:a16="http://schemas.microsoft.com/office/drawing/2014/main" id="{09DD14CF-4DCA-9F60-A161-9BDF2D68001B}"/>
                </a:ext>
              </a:extLst>
            </p:cNvPr>
            <p:cNvSpPr/>
            <p:nvPr/>
          </p:nvSpPr>
          <p:spPr>
            <a:xfrm>
              <a:off x="431985" y="251188"/>
              <a:ext cx="11760200" cy="489373"/>
            </a:xfrm>
            <a:custGeom>
              <a:avLst/>
              <a:gdLst/>
              <a:ahLst/>
              <a:cxnLst/>
              <a:rect l="l" t="t" r="r" b="b"/>
              <a:pathLst>
                <a:path w="8820150" h="367030">
                  <a:moveTo>
                    <a:pt x="8820010" y="0"/>
                  </a:moveTo>
                  <a:lnTo>
                    <a:pt x="0" y="0"/>
                  </a:lnTo>
                  <a:lnTo>
                    <a:pt x="0" y="366420"/>
                  </a:lnTo>
                  <a:lnTo>
                    <a:pt x="8820010" y="366420"/>
                  </a:lnTo>
                  <a:lnTo>
                    <a:pt x="8820010" y="0"/>
                  </a:lnTo>
                  <a:close/>
                </a:path>
              </a:pathLst>
            </a:custGeom>
            <a:grpFill/>
          </p:spPr>
          <p:txBody>
            <a:bodyPr wrap="square" lIns="0" tIns="0" rIns="0" bIns="0" rtlCol="0"/>
            <a:lstStyle/>
            <a:p>
              <a:endParaRPr sz="3600" dirty="0"/>
            </a:p>
          </p:txBody>
        </p:sp>
        <p:sp>
          <p:nvSpPr>
            <p:cNvPr id="7" name="object 5">
              <a:extLst>
                <a:ext uri="{FF2B5EF4-FFF2-40B4-BE49-F238E27FC236}">
                  <a16:creationId xmlns:a16="http://schemas.microsoft.com/office/drawing/2014/main" id="{5352C9C6-1888-CF17-5715-9C3EB5AD2D4D}"/>
                </a:ext>
              </a:extLst>
            </p:cNvPr>
            <p:cNvSpPr/>
            <p:nvPr/>
          </p:nvSpPr>
          <p:spPr>
            <a:xfrm>
              <a:off x="1" y="1"/>
              <a:ext cx="607060" cy="1030393"/>
            </a:xfrm>
            <a:custGeom>
              <a:avLst/>
              <a:gdLst/>
              <a:ahLst/>
              <a:cxnLst/>
              <a:rect l="l" t="t" r="r" b="b"/>
              <a:pathLst>
                <a:path w="455295" h="772795">
                  <a:moveTo>
                    <a:pt x="202934" y="0"/>
                  </a:moveTo>
                  <a:lnTo>
                    <a:pt x="0" y="0"/>
                  </a:lnTo>
                  <a:lnTo>
                    <a:pt x="0" y="768186"/>
                  </a:lnTo>
                  <a:lnTo>
                    <a:pt x="7449" y="769487"/>
                  </a:lnTo>
                  <a:lnTo>
                    <a:pt x="54173" y="772182"/>
                  </a:lnTo>
                  <a:lnTo>
                    <a:pt x="100897" y="769487"/>
                  </a:lnTo>
                  <a:lnTo>
                    <a:pt x="146038" y="761601"/>
                  </a:lnTo>
                  <a:lnTo>
                    <a:pt x="189295" y="748825"/>
                  </a:lnTo>
                  <a:lnTo>
                    <a:pt x="230367" y="731460"/>
                  </a:lnTo>
                  <a:lnTo>
                    <a:pt x="268955" y="709807"/>
                  </a:lnTo>
                  <a:lnTo>
                    <a:pt x="304757" y="684165"/>
                  </a:lnTo>
                  <a:lnTo>
                    <a:pt x="337473" y="654836"/>
                  </a:lnTo>
                  <a:lnTo>
                    <a:pt x="366802" y="622120"/>
                  </a:lnTo>
                  <a:lnTo>
                    <a:pt x="392444" y="586318"/>
                  </a:lnTo>
                  <a:lnTo>
                    <a:pt x="414097" y="547730"/>
                  </a:lnTo>
                  <a:lnTo>
                    <a:pt x="431462" y="506657"/>
                  </a:lnTo>
                  <a:lnTo>
                    <a:pt x="444238" y="463400"/>
                  </a:lnTo>
                  <a:lnTo>
                    <a:pt x="452124" y="418259"/>
                  </a:lnTo>
                  <a:lnTo>
                    <a:pt x="454820" y="371535"/>
                  </a:lnTo>
                  <a:lnTo>
                    <a:pt x="452124" y="324809"/>
                  </a:lnTo>
                  <a:lnTo>
                    <a:pt x="444238" y="279666"/>
                  </a:lnTo>
                  <a:lnTo>
                    <a:pt x="431462" y="236407"/>
                  </a:lnTo>
                  <a:lnTo>
                    <a:pt x="414097" y="195333"/>
                  </a:lnTo>
                  <a:lnTo>
                    <a:pt x="392444" y="156744"/>
                  </a:lnTo>
                  <a:lnTo>
                    <a:pt x="366802" y="120940"/>
                  </a:lnTo>
                  <a:lnTo>
                    <a:pt x="337473" y="88224"/>
                  </a:lnTo>
                  <a:lnTo>
                    <a:pt x="304757" y="58894"/>
                  </a:lnTo>
                  <a:lnTo>
                    <a:pt x="268955" y="33252"/>
                  </a:lnTo>
                  <a:lnTo>
                    <a:pt x="230367" y="11598"/>
                  </a:lnTo>
                  <a:lnTo>
                    <a:pt x="202934" y="0"/>
                  </a:lnTo>
                  <a:close/>
                </a:path>
              </a:pathLst>
            </a:custGeom>
            <a:grpFill/>
          </p:spPr>
          <p:txBody>
            <a:bodyPr wrap="square" lIns="0" tIns="0" rIns="0" bIns="0" rtlCol="0"/>
            <a:lstStyle/>
            <a:p>
              <a:endParaRPr sz="3600"/>
            </a:p>
          </p:txBody>
        </p:sp>
      </p:grpSp>
      <p:sp>
        <p:nvSpPr>
          <p:cNvPr id="8" name="CasellaDiTesto 7">
            <a:extLst>
              <a:ext uri="{FF2B5EF4-FFF2-40B4-BE49-F238E27FC236}">
                <a16:creationId xmlns:a16="http://schemas.microsoft.com/office/drawing/2014/main" id="{B028EE46-9299-2BF4-AB48-17AE076A7E55}"/>
              </a:ext>
            </a:extLst>
          </p:cNvPr>
          <p:cNvSpPr txBox="1"/>
          <p:nvPr/>
        </p:nvSpPr>
        <p:spPr>
          <a:xfrm>
            <a:off x="2751581" y="265040"/>
            <a:ext cx="7132647" cy="461665"/>
          </a:xfrm>
          <a:prstGeom prst="rect">
            <a:avLst/>
          </a:prstGeom>
          <a:noFill/>
        </p:spPr>
        <p:txBody>
          <a:bodyPr wrap="square" rtlCol="0">
            <a:spAutoFit/>
          </a:bodyPr>
          <a:lstStyle/>
          <a:p>
            <a:pPr algn="ctr"/>
            <a:r>
              <a:rPr lang="it-IT" sz="2400" b="1" dirty="0">
                <a:solidFill>
                  <a:srgbClr val="FFFFFF"/>
                </a:solidFill>
                <a:latin typeface="Montserrat" pitchFamily="2" charset="77"/>
                <a:ea typeface="+mj-ea"/>
                <a:cs typeface="+mj-cs"/>
              </a:rPr>
              <a:t>WEIGHT LOSS QUALITY: MAIN OBJECTIVE</a:t>
            </a:r>
            <a:endParaRPr lang="it-IT" sz="2400" dirty="0"/>
          </a:p>
        </p:txBody>
      </p:sp>
      <p:pic>
        <p:nvPicPr>
          <p:cNvPr id="9" name="Picture 2">
            <a:extLst>
              <a:ext uri="{FF2B5EF4-FFF2-40B4-BE49-F238E27FC236}">
                <a16:creationId xmlns:a16="http://schemas.microsoft.com/office/drawing/2014/main" id="{57FD5F6E-571B-1805-190C-8B83575291F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204"/>
          <a:stretch/>
        </p:blipFill>
        <p:spPr bwMode="auto">
          <a:xfrm>
            <a:off x="163360" y="3265021"/>
            <a:ext cx="4541654" cy="308374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Segno di spunta e croce simboli sì e no vettore | Vettore Premium">
            <a:extLst>
              <a:ext uri="{FF2B5EF4-FFF2-40B4-BE49-F238E27FC236}">
                <a16:creationId xmlns:a16="http://schemas.microsoft.com/office/drawing/2014/main" id="{57286E59-36F7-3E2F-3F61-28ED5194028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597" t="20246" r="5431" b="19799"/>
          <a:stretch/>
        </p:blipFill>
        <p:spPr bwMode="auto">
          <a:xfrm>
            <a:off x="1841646" y="2302407"/>
            <a:ext cx="1352551" cy="1347522"/>
          </a:xfrm>
          <a:prstGeom prst="rect">
            <a:avLst/>
          </a:prstGeom>
          <a:noFill/>
          <a:extLst>
            <a:ext uri="{909E8E84-426E-40DD-AFC4-6F175D3DCCD1}">
              <a14:hiddenFill xmlns:a14="http://schemas.microsoft.com/office/drawing/2010/main">
                <a:solidFill>
                  <a:srgbClr val="FFFFFF"/>
                </a:solidFill>
              </a14:hiddenFill>
            </a:ext>
          </a:extLst>
        </p:spPr>
      </p:pic>
      <p:sp>
        <p:nvSpPr>
          <p:cNvPr id="16" name="CasellaDiTesto 15">
            <a:extLst>
              <a:ext uri="{FF2B5EF4-FFF2-40B4-BE49-F238E27FC236}">
                <a16:creationId xmlns:a16="http://schemas.microsoft.com/office/drawing/2014/main" id="{04F93F3B-3AA3-3D62-531A-0CA9488ECE59}"/>
              </a:ext>
            </a:extLst>
          </p:cNvPr>
          <p:cNvSpPr txBox="1"/>
          <p:nvPr/>
        </p:nvSpPr>
        <p:spPr>
          <a:xfrm>
            <a:off x="1444330" y="1840742"/>
            <a:ext cx="7801831" cy="461665"/>
          </a:xfrm>
          <a:prstGeom prst="rect">
            <a:avLst/>
          </a:prstGeom>
          <a:noFill/>
        </p:spPr>
        <p:txBody>
          <a:bodyPr wrap="square">
            <a:spAutoFit/>
          </a:bodyPr>
          <a:lstStyle/>
          <a:p>
            <a:r>
              <a:rPr lang="it-IT" sz="2400" b="1" cap="all" dirty="0">
                <a:solidFill>
                  <a:srgbClr val="C00000"/>
                </a:solidFill>
                <a:latin typeface="Merriweather" panose="00000500000000000000" pitchFamily="2" charset="0"/>
              </a:rPr>
              <a:t>PRESERVE FAT-FREE MASS</a:t>
            </a:r>
          </a:p>
        </p:txBody>
      </p:sp>
      <p:pic>
        <p:nvPicPr>
          <p:cNvPr id="4098" name="Picture 2" descr="Segno di spunta verde icona simbolo logo in un cerchio. Simbolo di spunta  colore verde illustrazione vettoriale. | Vettore Premium">
            <a:extLst>
              <a:ext uri="{FF2B5EF4-FFF2-40B4-BE49-F238E27FC236}">
                <a16:creationId xmlns:a16="http://schemas.microsoft.com/office/drawing/2014/main" id="{3AA03624-4DE8-3DE9-808A-7C299B5695F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543" t="6514" r="9514" b="8530"/>
          <a:stretch>
            <a:fillRect/>
          </a:stretch>
        </p:blipFill>
        <p:spPr bwMode="auto">
          <a:xfrm>
            <a:off x="29858" y="1338330"/>
            <a:ext cx="1414472" cy="1466490"/>
          </a:xfrm>
          <a:prstGeom prst="rect">
            <a:avLst/>
          </a:prstGeom>
          <a:noFill/>
          <a:extLst>
            <a:ext uri="{909E8E84-426E-40DD-AFC4-6F175D3DCCD1}">
              <a14:hiddenFill xmlns:a14="http://schemas.microsoft.com/office/drawing/2010/main">
                <a:solidFill>
                  <a:srgbClr val="FFFFFF"/>
                </a:solidFill>
              </a14:hiddenFill>
            </a:ext>
          </a:extLst>
        </p:spPr>
      </p:pic>
      <p:sp>
        <p:nvSpPr>
          <p:cNvPr id="3" name="CasellaDiTesto 2">
            <a:extLst>
              <a:ext uri="{FF2B5EF4-FFF2-40B4-BE49-F238E27FC236}">
                <a16:creationId xmlns:a16="http://schemas.microsoft.com/office/drawing/2014/main" id="{418F3758-F8E1-042B-7047-FD5BD3BC2008}"/>
              </a:ext>
            </a:extLst>
          </p:cNvPr>
          <p:cNvSpPr txBox="1"/>
          <p:nvPr/>
        </p:nvSpPr>
        <p:spPr>
          <a:xfrm>
            <a:off x="1855499" y="3680044"/>
            <a:ext cx="1338698" cy="276999"/>
          </a:xfrm>
          <a:prstGeom prst="rect">
            <a:avLst/>
          </a:prstGeom>
          <a:noFill/>
        </p:spPr>
        <p:txBody>
          <a:bodyPr wrap="square">
            <a:spAutoFit/>
          </a:bodyPr>
          <a:lstStyle/>
          <a:p>
            <a:r>
              <a:rPr lang="en-US" sz="1200" b="1" i="0" u="none" strike="noStrike" baseline="0" dirty="0">
                <a:solidFill>
                  <a:srgbClr val="003399"/>
                </a:solidFill>
                <a:latin typeface="Arial" panose="020B0604020202020204" pitchFamily="34" charset="0"/>
                <a:cs typeface="Arial" panose="020B0604020202020204" pitchFamily="34" charset="0"/>
              </a:rPr>
              <a:t>BODY WEIGHT</a:t>
            </a:r>
          </a:p>
        </p:txBody>
      </p:sp>
      <p:sp>
        <p:nvSpPr>
          <p:cNvPr id="17" name="Freccia in giù 16">
            <a:extLst>
              <a:ext uri="{FF2B5EF4-FFF2-40B4-BE49-F238E27FC236}">
                <a16:creationId xmlns:a16="http://schemas.microsoft.com/office/drawing/2014/main" id="{B11CF87C-A659-3171-303E-B884C8C97F4B}"/>
              </a:ext>
            </a:extLst>
          </p:cNvPr>
          <p:cNvSpPr/>
          <p:nvPr/>
        </p:nvSpPr>
        <p:spPr>
          <a:xfrm>
            <a:off x="140386" y="3335054"/>
            <a:ext cx="167469" cy="3083748"/>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21" name="Gruppo 20">
            <a:extLst>
              <a:ext uri="{FF2B5EF4-FFF2-40B4-BE49-F238E27FC236}">
                <a16:creationId xmlns:a16="http://schemas.microsoft.com/office/drawing/2014/main" id="{D478F397-62E0-80C8-2642-012D67858E03}"/>
              </a:ext>
            </a:extLst>
          </p:cNvPr>
          <p:cNvGrpSpPr/>
          <p:nvPr/>
        </p:nvGrpSpPr>
        <p:grpSpPr>
          <a:xfrm>
            <a:off x="5905787" y="1030393"/>
            <a:ext cx="6184036" cy="2433064"/>
            <a:chOff x="5905787" y="1030393"/>
            <a:chExt cx="6184036" cy="2433064"/>
          </a:xfrm>
        </p:grpSpPr>
        <p:pic>
          <p:nvPicPr>
            <p:cNvPr id="19" name="Immagine 18" descr="Immagine che contiene testo, schermata, Pagina Web, Sito Web&#10;&#10;Il contenuto generato dall'IA potrebbe non essere corretto.">
              <a:extLst>
                <a:ext uri="{FF2B5EF4-FFF2-40B4-BE49-F238E27FC236}">
                  <a16:creationId xmlns:a16="http://schemas.microsoft.com/office/drawing/2014/main" id="{6B25516F-EF69-2277-7203-5E8A0A452F3A}"/>
                </a:ext>
              </a:extLst>
            </p:cNvPr>
            <p:cNvPicPr>
              <a:picLocks noChangeAspect="1"/>
            </p:cNvPicPr>
            <p:nvPr/>
          </p:nvPicPr>
          <p:blipFill>
            <a:blip r:embed="rId5"/>
            <a:stretch>
              <a:fillRect/>
            </a:stretch>
          </p:blipFill>
          <p:spPr>
            <a:xfrm>
              <a:off x="5905787" y="1030393"/>
              <a:ext cx="6184036" cy="2433064"/>
            </a:xfrm>
            <a:prstGeom prst="rect">
              <a:avLst/>
            </a:prstGeom>
          </p:spPr>
        </p:pic>
        <p:sp>
          <p:nvSpPr>
            <p:cNvPr id="20" name="CasellaDiTesto 19">
              <a:extLst>
                <a:ext uri="{FF2B5EF4-FFF2-40B4-BE49-F238E27FC236}">
                  <a16:creationId xmlns:a16="http://schemas.microsoft.com/office/drawing/2014/main" id="{CEEEE585-F33E-2BB0-F792-D21D4E982D19}"/>
                </a:ext>
              </a:extLst>
            </p:cNvPr>
            <p:cNvSpPr txBox="1"/>
            <p:nvPr/>
          </p:nvSpPr>
          <p:spPr>
            <a:xfrm>
              <a:off x="7966435" y="1061330"/>
              <a:ext cx="2333506" cy="276999"/>
            </a:xfrm>
            <a:prstGeom prst="rect">
              <a:avLst/>
            </a:prstGeom>
            <a:solidFill>
              <a:schemeClr val="bg1"/>
            </a:solidFill>
          </p:spPr>
          <p:txBody>
            <a:bodyPr wrap="square">
              <a:spAutoFit/>
            </a:bodyPr>
            <a:lstStyle/>
            <a:p>
              <a:r>
                <a:rPr lang="it-IT" sz="1200" b="1" i="1" dirty="0"/>
                <a:t>Metabolism 161 (2024) 156057</a:t>
              </a:r>
            </a:p>
          </p:txBody>
        </p:sp>
      </p:grpSp>
      <p:grpSp>
        <p:nvGrpSpPr>
          <p:cNvPr id="10" name="Gruppo 9">
            <a:extLst>
              <a:ext uri="{FF2B5EF4-FFF2-40B4-BE49-F238E27FC236}">
                <a16:creationId xmlns:a16="http://schemas.microsoft.com/office/drawing/2014/main" id="{0709A744-689D-6C23-CEDD-9D182B9B12A2}"/>
              </a:ext>
            </a:extLst>
          </p:cNvPr>
          <p:cNvGrpSpPr/>
          <p:nvPr/>
        </p:nvGrpSpPr>
        <p:grpSpPr>
          <a:xfrm>
            <a:off x="6374591" y="3680044"/>
            <a:ext cx="4685444" cy="2912916"/>
            <a:chOff x="6374591" y="3680044"/>
            <a:chExt cx="4685444" cy="2912916"/>
          </a:xfrm>
        </p:grpSpPr>
        <p:pic>
          <p:nvPicPr>
            <p:cNvPr id="14" name="Immagine 13">
              <a:extLst>
                <a:ext uri="{FF2B5EF4-FFF2-40B4-BE49-F238E27FC236}">
                  <a16:creationId xmlns:a16="http://schemas.microsoft.com/office/drawing/2014/main" id="{41225901-DEFF-376D-7291-103A58A95683}"/>
                </a:ext>
              </a:extLst>
            </p:cNvPr>
            <p:cNvPicPr>
              <a:picLocks noChangeAspect="1"/>
            </p:cNvPicPr>
            <p:nvPr/>
          </p:nvPicPr>
          <p:blipFill>
            <a:blip r:embed="rId6"/>
            <a:stretch>
              <a:fillRect/>
            </a:stretch>
          </p:blipFill>
          <p:spPr>
            <a:xfrm>
              <a:off x="6374591" y="3680044"/>
              <a:ext cx="4685444" cy="2778055"/>
            </a:xfrm>
            <a:prstGeom prst="rect">
              <a:avLst/>
            </a:prstGeom>
          </p:spPr>
        </p:pic>
        <p:sp>
          <p:nvSpPr>
            <p:cNvPr id="2" name="Rettangolo 1">
              <a:extLst>
                <a:ext uri="{FF2B5EF4-FFF2-40B4-BE49-F238E27FC236}">
                  <a16:creationId xmlns:a16="http://schemas.microsoft.com/office/drawing/2014/main" id="{E9BBB0F2-59C2-F3A6-757A-DE8767C368F4}"/>
                </a:ext>
              </a:extLst>
            </p:cNvPr>
            <p:cNvSpPr/>
            <p:nvPr/>
          </p:nvSpPr>
          <p:spPr>
            <a:xfrm>
              <a:off x="8172450" y="5734050"/>
              <a:ext cx="2887585" cy="8589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Tree>
    <p:extLst>
      <p:ext uri="{BB962C8B-B14F-4D97-AF65-F5344CB8AC3E}">
        <p14:creationId xmlns:p14="http://schemas.microsoft.com/office/powerpoint/2010/main" val="780928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AECBC741-1BC8-C694-5DFE-A0C49CF09483}"/>
              </a:ext>
            </a:extLst>
          </p:cNvPr>
          <p:cNvSpPr/>
          <p:nvPr/>
        </p:nvSpPr>
        <p:spPr>
          <a:xfrm>
            <a:off x="-232913" y="0"/>
            <a:ext cx="12424913"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 name="Immagine 5">
            <a:extLst>
              <a:ext uri="{FF2B5EF4-FFF2-40B4-BE49-F238E27FC236}">
                <a16:creationId xmlns:a16="http://schemas.microsoft.com/office/drawing/2014/main" id="{E3DFE32A-FB01-0C61-1E89-08B6BB2B50A9}"/>
              </a:ext>
            </a:extLst>
          </p:cNvPr>
          <p:cNvPicPr>
            <a:picLocks noChangeAspect="1"/>
          </p:cNvPicPr>
          <p:nvPr/>
        </p:nvPicPr>
        <p:blipFill>
          <a:blip r:embed="rId2"/>
          <a:stretch>
            <a:fillRect/>
          </a:stretch>
        </p:blipFill>
        <p:spPr>
          <a:xfrm>
            <a:off x="-232913" y="0"/>
            <a:ext cx="4693112" cy="1966823"/>
          </a:xfrm>
          <a:prstGeom prst="rect">
            <a:avLst/>
          </a:prstGeom>
        </p:spPr>
      </p:pic>
      <p:sp>
        <p:nvSpPr>
          <p:cNvPr id="8" name="CasellaDiTesto 7">
            <a:extLst>
              <a:ext uri="{FF2B5EF4-FFF2-40B4-BE49-F238E27FC236}">
                <a16:creationId xmlns:a16="http://schemas.microsoft.com/office/drawing/2014/main" id="{D45F0343-E813-5D8F-8199-404D21869177}"/>
              </a:ext>
            </a:extLst>
          </p:cNvPr>
          <p:cNvSpPr txBox="1"/>
          <p:nvPr/>
        </p:nvSpPr>
        <p:spPr>
          <a:xfrm>
            <a:off x="888521" y="91379"/>
            <a:ext cx="2812211" cy="261610"/>
          </a:xfrm>
          <a:prstGeom prst="rect">
            <a:avLst/>
          </a:prstGeom>
          <a:noFill/>
        </p:spPr>
        <p:txBody>
          <a:bodyPr wrap="square">
            <a:spAutoFit/>
          </a:bodyPr>
          <a:lstStyle/>
          <a:p>
            <a:r>
              <a:rPr lang="it-IT" sz="1100" b="1" dirty="0"/>
              <a:t>Volume 32 | July 2026 | 2673–2678 </a:t>
            </a:r>
          </a:p>
        </p:txBody>
      </p:sp>
      <p:pic>
        <p:nvPicPr>
          <p:cNvPr id="10" name="Immagine 9">
            <a:extLst>
              <a:ext uri="{FF2B5EF4-FFF2-40B4-BE49-F238E27FC236}">
                <a16:creationId xmlns:a16="http://schemas.microsoft.com/office/drawing/2014/main" id="{9AE7FA7D-4CE4-FB5D-B310-D195033D3FDD}"/>
              </a:ext>
            </a:extLst>
          </p:cNvPr>
          <p:cNvPicPr>
            <a:picLocks noChangeAspect="1"/>
          </p:cNvPicPr>
          <p:nvPr/>
        </p:nvPicPr>
        <p:blipFill>
          <a:blip r:embed="rId3"/>
          <a:stretch>
            <a:fillRect/>
          </a:stretch>
        </p:blipFill>
        <p:spPr>
          <a:xfrm>
            <a:off x="5236756" y="0"/>
            <a:ext cx="6773565" cy="6858000"/>
          </a:xfrm>
          <a:prstGeom prst="rect">
            <a:avLst/>
          </a:prstGeom>
        </p:spPr>
      </p:pic>
      <p:sp>
        <p:nvSpPr>
          <p:cNvPr id="12" name="CasellaDiTesto 11">
            <a:extLst>
              <a:ext uri="{FF2B5EF4-FFF2-40B4-BE49-F238E27FC236}">
                <a16:creationId xmlns:a16="http://schemas.microsoft.com/office/drawing/2014/main" id="{EAC61B6A-273A-26E8-A860-DFCA0E5C7C4E}"/>
              </a:ext>
            </a:extLst>
          </p:cNvPr>
          <p:cNvSpPr txBox="1"/>
          <p:nvPr/>
        </p:nvSpPr>
        <p:spPr>
          <a:xfrm>
            <a:off x="-123644" y="2190957"/>
            <a:ext cx="6219644" cy="923330"/>
          </a:xfrm>
          <a:prstGeom prst="rect">
            <a:avLst/>
          </a:prstGeom>
          <a:noFill/>
        </p:spPr>
        <p:txBody>
          <a:bodyPr wrap="square">
            <a:spAutoFit/>
          </a:bodyPr>
          <a:lstStyle/>
          <a:p>
            <a:r>
              <a:rPr lang="it-IT" dirty="0" err="1"/>
              <a:t>Apitegromab</a:t>
            </a:r>
            <a:r>
              <a:rPr lang="it-IT" dirty="0"/>
              <a:t> is an </a:t>
            </a:r>
            <a:r>
              <a:rPr lang="it-IT" dirty="0" err="1"/>
              <a:t>investigational</a:t>
            </a:r>
            <a:r>
              <a:rPr lang="it-IT" dirty="0"/>
              <a:t>, </a:t>
            </a:r>
            <a:r>
              <a:rPr lang="it-IT" dirty="0" err="1"/>
              <a:t>fully</a:t>
            </a:r>
            <a:r>
              <a:rPr lang="it-IT" dirty="0"/>
              <a:t> human </a:t>
            </a:r>
            <a:r>
              <a:rPr lang="it-IT" dirty="0" err="1"/>
              <a:t>monoclonal</a:t>
            </a:r>
            <a:r>
              <a:rPr lang="it-IT" dirty="0"/>
              <a:t> </a:t>
            </a:r>
            <a:r>
              <a:rPr lang="it-IT" dirty="0" err="1"/>
              <a:t>antibody</a:t>
            </a:r>
            <a:r>
              <a:rPr lang="it-IT" dirty="0"/>
              <a:t> that </a:t>
            </a:r>
            <a:r>
              <a:rPr lang="it-IT" dirty="0" err="1"/>
              <a:t>selectively</a:t>
            </a:r>
            <a:r>
              <a:rPr lang="it-IT" dirty="0"/>
              <a:t> </a:t>
            </a:r>
            <a:r>
              <a:rPr lang="it-IT" dirty="0" err="1"/>
              <a:t>inhibits</a:t>
            </a:r>
            <a:r>
              <a:rPr lang="it-IT" dirty="0"/>
              <a:t> </a:t>
            </a:r>
            <a:r>
              <a:rPr lang="it-IT" dirty="0" err="1"/>
              <a:t>myostatin</a:t>
            </a:r>
            <a:r>
              <a:rPr lang="it-IT" dirty="0"/>
              <a:t> </a:t>
            </a:r>
            <a:r>
              <a:rPr lang="it-IT" dirty="0" err="1"/>
              <a:t>activation</a:t>
            </a:r>
            <a:r>
              <a:rPr lang="it-IT" dirty="0"/>
              <a:t> and is, thereby, </a:t>
            </a:r>
            <a:r>
              <a:rPr lang="it-IT" dirty="0" err="1"/>
              <a:t>capable</a:t>
            </a:r>
            <a:r>
              <a:rPr lang="it-IT" dirty="0"/>
              <a:t> of </a:t>
            </a:r>
            <a:r>
              <a:rPr lang="it-IT" dirty="0" err="1"/>
              <a:t>increasing</a:t>
            </a:r>
            <a:r>
              <a:rPr lang="it-IT" dirty="0"/>
              <a:t> muscle mass</a:t>
            </a:r>
          </a:p>
        </p:txBody>
      </p:sp>
      <p:sp>
        <p:nvSpPr>
          <p:cNvPr id="14" name="CasellaDiTesto 13">
            <a:extLst>
              <a:ext uri="{FF2B5EF4-FFF2-40B4-BE49-F238E27FC236}">
                <a16:creationId xmlns:a16="http://schemas.microsoft.com/office/drawing/2014/main" id="{7EE76844-3959-25BF-066B-EEBC8A915355}"/>
              </a:ext>
            </a:extLst>
          </p:cNvPr>
          <p:cNvSpPr txBox="1"/>
          <p:nvPr/>
        </p:nvSpPr>
        <p:spPr>
          <a:xfrm>
            <a:off x="-123644" y="3429000"/>
            <a:ext cx="6219644" cy="1477328"/>
          </a:xfrm>
          <a:prstGeom prst="rect">
            <a:avLst/>
          </a:prstGeom>
          <a:noFill/>
        </p:spPr>
        <p:txBody>
          <a:bodyPr wrap="square">
            <a:spAutoFit/>
          </a:bodyPr>
          <a:lstStyle/>
          <a:p>
            <a:r>
              <a:rPr lang="it-IT" dirty="0"/>
              <a:t>At week 24, </a:t>
            </a:r>
            <a:r>
              <a:rPr lang="it-IT" dirty="0" err="1"/>
              <a:t>apitegromab</a:t>
            </a:r>
            <a:r>
              <a:rPr lang="it-IT" dirty="0"/>
              <a:t> resulted in a least </a:t>
            </a:r>
            <a:r>
              <a:rPr lang="it-IT" dirty="0" err="1"/>
              <a:t>square</a:t>
            </a:r>
            <a:r>
              <a:rPr lang="it-IT" dirty="0"/>
              <a:t> mean (80% confidence </a:t>
            </a:r>
            <a:r>
              <a:rPr lang="it-IT" dirty="0" err="1"/>
              <a:t>interval</a:t>
            </a:r>
            <a:r>
              <a:rPr lang="it-IT" dirty="0"/>
              <a:t> (CI)) of 1.9 (1.2−2.7) kg </a:t>
            </a:r>
            <a:r>
              <a:rPr lang="it-IT" dirty="0" err="1"/>
              <a:t>less</a:t>
            </a:r>
            <a:r>
              <a:rPr lang="it-IT" dirty="0"/>
              <a:t> lean mass loss </a:t>
            </a:r>
            <a:r>
              <a:rPr lang="it-IT" dirty="0" err="1"/>
              <a:t>than</a:t>
            </a:r>
            <a:r>
              <a:rPr lang="it-IT" dirty="0"/>
              <a:t> placebo (P = 0.001), </a:t>
            </a:r>
            <a:r>
              <a:rPr lang="it-IT" dirty="0" err="1"/>
              <a:t>despite</a:t>
            </a:r>
            <a:r>
              <a:rPr lang="it-IT" dirty="0"/>
              <a:t> similar total body weight loss between groups, representing a 54.9% </a:t>
            </a:r>
            <a:r>
              <a:rPr lang="it-IT" dirty="0" err="1"/>
              <a:t>retention</a:t>
            </a:r>
            <a:r>
              <a:rPr lang="it-IT" dirty="0"/>
              <a:t> of lean mass relative to placebo</a:t>
            </a:r>
          </a:p>
        </p:txBody>
      </p:sp>
    </p:spTree>
    <p:extLst>
      <p:ext uri="{BB962C8B-B14F-4D97-AF65-F5344CB8AC3E}">
        <p14:creationId xmlns:p14="http://schemas.microsoft.com/office/powerpoint/2010/main" val="1219001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3749D-5257-7990-4F6F-E6542B3D7FE7}"/>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382FADA7-9811-FBE4-7DF5-FE29B20BE9FA}"/>
              </a:ext>
            </a:extLst>
          </p:cNvPr>
          <p:cNvSpPr/>
          <p:nvPr/>
        </p:nvSpPr>
        <p:spPr>
          <a:xfrm>
            <a:off x="0" y="18978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6" name="Immagine 15">
            <a:extLst>
              <a:ext uri="{FF2B5EF4-FFF2-40B4-BE49-F238E27FC236}">
                <a16:creationId xmlns:a16="http://schemas.microsoft.com/office/drawing/2014/main" id="{C9D20491-6C81-D7CB-BDD6-5DF83F3B02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12192000" cy="6096000"/>
          </a:xfrm>
          <a:prstGeom prst="rect">
            <a:avLst/>
          </a:prstGeom>
        </p:spPr>
      </p:pic>
    </p:spTree>
    <p:extLst>
      <p:ext uri="{BB962C8B-B14F-4D97-AF65-F5344CB8AC3E}">
        <p14:creationId xmlns:p14="http://schemas.microsoft.com/office/powerpoint/2010/main" val="783998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974B2FF6-2C3F-7971-23E0-9B44772600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3668452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B86BF908-7680-0BB6-6EE0-002DDD48A6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3138652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4B4E6B47-D7AE-A81C-D5CD-38924EAE98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3499198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8AC8F75F-72E7-10BB-0B1A-908E25AC3E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12743880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6D719-DCB8-6307-5A3A-DD062B3DDDAF}"/>
            </a:ext>
          </a:extLst>
        </p:cNvPr>
        <p:cNvGrpSpPr/>
        <p:nvPr/>
      </p:nvGrpSpPr>
      <p:grpSpPr>
        <a:xfrm>
          <a:off x="0" y="0"/>
          <a:ext cx="0" cy="0"/>
          <a:chOff x="0" y="0"/>
          <a:chExt cx="0" cy="0"/>
        </a:xfrm>
      </p:grpSpPr>
      <p:pic>
        <p:nvPicPr>
          <p:cNvPr id="7" name="Immagine 6">
            <a:extLst>
              <a:ext uri="{FF2B5EF4-FFF2-40B4-BE49-F238E27FC236}">
                <a16:creationId xmlns:a16="http://schemas.microsoft.com/office/drawing/2014/main" id="{23E13836-3263-51DE-842E-D4F9C1E8070B}"/>
              </a:ext>
            </a:extLst>
          </p:cNvPr>
          <p:cNvPicPr>
            <a:picLocks noChangeAspect="1"/>
          </p:cNvPicPr>
          <p:nvPr/>
        </p:nvPicPr>
        <p:blipFill>
          <a:blip r:embed="rId2"/>
          <a:srcRect t="11695" r="2260"/>
          <a:stretch>
            <a:fillRect/>
          </a:stretch>
        </p:blipFill>
        <p:spPr>
          <a:xfrm>
            <a:off x="4942935" y="1587259"/>
            <a:ext cx="7209316" cy="4502331"/>
          </a:xfrm>
          <a:prstGeom prst="rect">
            <a:avLst/>
          </a:prstGeom>
        </p:spPr>
      </p:pic>
      <p:pic>
        <p:nvPicPr>
          <p:cNvPr id="9" name="Immagine 8">
            <a:extLst>
              <a:ext uri="{FF2B5EF4-FFF2-40B4-BE49-F238E27FC236}">
                <a16:creationId xmlns:a16="http://schemas.microsoft.com/office/drawing/2014/main" id="{F0EE8B49-83E3-B74F-F506-13C00AEA6159}"/>
              </a:ext>
            </a:extLst>
          </p:cNvPr>
          <p:cNvPicPr>
            <a:picLocks noChangeAspect="1"/>
          </p:cNvPicPr>
          <p:nvPr/>
        </p:nvPicPr>
        <p:blipFill>
          <a:blip r:embed="rId3"/>
          <a:stretch>
            <a:fillRect/>
          </a:stretch>
        </p:blipFill>
        <p:spPr>
          <a:xfrm>
            <a:off x="39749" y="2027209"/>
            <a:ext cx="5015330" cy="2167660"/>
          </a:xfrm>
          <a:prstGeom prst="rect">
            <a:avLst/>
          </a:prstGeom>
        </p:spPr>
      </p:pic>
      <p:pic>
        <p:nvPicPr>
          <p:cNvPr id="11" name="Immagine 10">
            <a:extLst>
              <a:ext uri="{FF2B5EF4-FFF2-40B4-BE49-F238E27FC236}">
                <a16:creationId xmlns:a16="http://schemas.microsoft.com/office/drawing/2014/main" id="{4F17E0D3-5E07-1FF8-BBE5-93F8BCAC88ED}"/>
              </a:ext>
            </a:extLst>
          </p:cNvPr>
          <p:cNvPicPr>
            <a:picLocks noChangeAspect="1"/>
          </p:cNvPicPr>
          <p:nvPr/>
        </p:nvPicPr>
        <p:blipFill>
          <a:blip r:embed="rId2"/>
          <a:srcRect t="4064" r="2260" b="87628"/>
          <a:stretch>
            <a:fillRect/>
          </a:stretch>
        </p:blipFill>
        <p:spPr>
          <a:xfrm>
            <a:off x="396816" y="323700"/>
            <a:ext cx="10787466" cy="633832"/>
          </a:xfrm>
          <a:prstGeom prst="rect">
            <a:avLst/>
          </a:prstGeom>
        </p:spPr>
      </p:pic>
      <p:sp>
        <p:nvSpPr>
          <p:cNvPr id="3" name="CasellaDiTesto 2">
            <a:extLst>
              <a:ext uri="{FF2B5EF4-FFF2-40B4-BE49-F238E27FC236}">
                <a16:creationId xmlns:a16="http://schemas.microsoft.com/office/drawing/2014/main" id="{E5EC94E7-C43F-DEE2-561B-35069B31ECB2}"/>
              </a:ext>
            </a:extLst>
          </p:cNvPr>
          <p:cNvSpPr txBox="1"/>
          <p:nvPr/>
        </p:nvSpPr>
        <p:spPr>
          <a:xfrm>
            <a:off x="1133475" y="2178092"/>
            <a:ext cx="2247900" cy="307777"/>
          </a:xfrm>
          <a:prstGeom prst="rect">
            <a:avLst/>
          </a:prstGeom>
          <a:noFill/>
        </p:spPr>
        <p:txBody>
          <a:bodyPr wrap="square">
            <a:spAutoFit/>
          </a:bodyPr>
          <a:lstStyle/>
          <a:p>
            <a:r>
              <a:rPr lang="it-IT" sz="1400" b="1" dirty="0"/>
              <a:t>2026, </a:t>
            </a:r>
            <a:r>
              <a:rPr lang="it-IT" sz="1400" b="1" i="0" dirty="0">
                <a:solidFill>
                  <a:schemeClr val="tx1"/>
                </a:solidFill>
                <a:effectLst/>
                <a:latin typeface="+mn-lt"/>
              </a:rPr>
              <a:t>May 29;18(11):1751</a:t>
            </a:r>
            <a:endParaRPr lang="it-IT" sz="1400" b="1" dirty="0"/>
          </a:p>
        </p:txBody>
      </p:sp>
    </p:spTree>
    <p:extLst>
      <p:ext uri="{BB962C8B-B14F-4D97-AF65-F5344CB8AC3E}">
        <p14:creationId xmlns:p14="http://schemas.microsoft.com/office/powerpoint/2010/main" val="4753147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89222-9CCA-2AAE-40DA-52BE26BEB24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FDBEAF8-1671-7C93-EEC9-D4AAA728A353}"/>
              </a:ext>
            </a:extLst>
          </p:cNvPr>
          <p:cNvSpPr>
            <a:spLocks noGrp="1"/>
          </p:cNvSpPr>
          <p:nvPr>
            <p:ph type="ctrTitle"/>
          </p:nvPr>
        </p:nvSpPr>
        <p:spPr/>
        <p:txBody>
          <a:bodyPr/>
          <a:lstStyle/>
          <a:p>
            <a:endParaRPr lang="it-IT"/>
          </a:p>
        </p:txBody>
      </p:sp>
      <p:sp>
        <p:nvSpPr>
          <p:cNvPr id="3" name="Sottotitolo 2">
            <a:extLst>
              <a:ext uri="{FF2B5EF4-FFF2-40B4-BE49-F238E27FC236}">
                <a16:creationId xmlns:a16="http://schemas.microsoft.com/office/drawing/2014/main" id="{FC6107B3-1D88-B36C-C8D1-05414E00E4CA}"/>
              </a:ext>
            </a:extLst>
          </p:cNvPr>
          <p:cNvSpPr>
            <a:spLocks noGrp="1"/>
          </p:cNvSpPr>
          <p:nvPr>
            <p:ph type="subTitle" idx="1"/>
          </p:nvPr>
        </p:nvSpPr>
        <p:spPr/>
        <p:txBody>
          <a:bodyPr/>
          <a:lstStyle/>
          <a:p>
            <a:endParaRPr lang="it-IT"/>
          </a:p>
        </p:txBody>
      </p:sp>
      <p:sp>
        <p:nvSpPr>
          <p:cNvPr id="4" name="Rettangolo 3">
            <a:extLst>
              <a:ext uri="{FF2B5EF4-FFF2-40B4-BE49-F238E27FC236}">
                <a16:creationId xmlns:a16="http://schemas.microsoft.com/office/drawing/2014/main" id="{DD4542E6-A45A-5AC7-F572-8345D99EE167}"/>
              </a:ext>
            </a:extLst>
          </p:cNvPr>
          <p:cNvSpPr/>
          <p:nvPr/>
        </p:nvSpPr>
        <p:spPr>
          <a:xfrm>
            <a:off x="-260696"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9" name="Gruppo 18">
            <a:extLst>
              <a:ext uri="{FF2B5EF4-FFF2-40B4-BE49-F238E27FC236}">
                <a16:creationId xmlns:a16="http://schemas.microsoft.com/office/drawing/2014/main" id="{C2496BDE-D7D0-3294-8470-80A29362C534}"/>
              </a:ext>
            </a:extLst>
          </p:cNvPr>
          <p:cNvGrpSpPr/>
          <p:nvPr/>
        </p:nvGrpSpPr>
        <p:grpSpPr>
          <a:xfrm>
            <a:off x="0" y="1"/>
            <a:ext cx="6096000" cy="1587259"/>
            <a:chOff x="0" y="1"/>
            <a:chExt cx="8335538" cy="2349499"/>
          </a:xfrm>
        </p:grpSpPr>
        <p:pic>
          <p:nvPicPr>
            <p:cNvPr id="17" name="Immagine 16">
              <a:extLst>
                <a:ext uri="{FF2B5EF4-FFF2-40B4-BE49-F238E27FC236}">
                  <a16:creationId xmlns:a16="http://schemas.microsoft.com/office/drawing/2014/main" id="{65F27241-42E6-DC2B-D409-09EA0B4D03FF}"/>
                </a:ext>
              </a:extLst>
            </p:cNvPr>
            <p:cNvPicPr>
              <a:picLocks noChangeAspect="1"/>
            </p:cNvPicPr>
            <p:nvPr/>
          </p:nvPicPr>
          <p:blipFill>
            <a:blip r:embed="rId2"/>
            <a:srcRect b="77858"/>
            <a:stretch>
              <a:fillRect/>
            </a:stretch>
          </p:blipFill>
          <p:spPr>
            <a:xfrm>
              <a:off x="0" y="1"/>
              <a:ext cx="8335538" cy="672860"/>
            </a:xfrm>
            <a:prstGeom prst="rect">
              <a:avLst/>
            </a:prstGeom>
          </p:spPr>
        </p:pic>
        <p:pic>
          <p:nvPicPr>
            <p:cNvPr id="18" name="Immagine 17">
              <a:extLst>
                <a:ext uri="{FF2B5EF4-FFF2-40B4-BE49-F238E27FC236}">
                  <a16:creationId xmlns:a16="http://schemas.microsoft.com/office/drawing/2014/main" id="{BDBF23DA-86AB-B69F-D8A1-C5EAC3316AA3}"/>
                </a:ext>
              </a:extLst>
            </p:cNvPr>
            <p:cNvPicPr>
              <a:picLocks noChangeAspect="1"/>
            </p:cNvPicPr>
            <p:nvPr/>
          </p:nvPicPr>
          <p:blipFill>
            <a:blip r:embed="rId2"/>
            <a:srcRect t="43148"/>
            <a:stretch>
              <a:fillRect/>
            </a:stretch>
          </p:blipFill>
          <p:spPr>
            <a:xfrm>
              <a:off x="0" y="621816"/>
              <a:ext cx="8335538" cy="1727684"/>
            </a:xfrm>
            <a:prstGeom prst="rect">
              <a:avLst/>
            </a:prstGeom>
          </p:spPr>
        </p:pic>
      </p:grpSp>
      <p:pic>
        <p:nvPicPr>
          <p:cNvPr id="21" name="Immagine 20">
            <a:extLst>
              <a:ext uri="{FF2B5EF4-FFF2-40B4-BE49-F238E27FC236}">
                <a16:creationId xmlns:a16="http://schemas.microsoft.com/office/drawing/2014/main" id="{3E83DCCF-F307-0CEF-38DD-9636A08A8A87}"/>
              </a:ext>
            </a:extLst>
          </p:cNvPr>
          <p:cNvPicPr>
            <a:picLocks noChangeAspect="1"/>
          </p:cNvPicPr>
          <p:nvPr/>
        </p:nvPicPr>
        <p:blipFill>
          <a:blip r:embed="rId3"/>
          <a:stretch>
            <a:fillRect/>
          </a:stretch>
        </p:blipFill>
        <p:spPr>
          <a:xfrm>
            <a:off x="5678633" y="1918915"/>
            <a:ext cx="4526280" cy="4432848"/>
          </a:xfrm>
          <a:prstGeom prst="rect">
            <a:avLst/>
          </a:prstGeom>
        </p:spPr>
      </p:pic>
      <p:sp>
        <p:nvSpPr>
          <p:cNvPr id="25" name="CasellaDiTesto 24">
            <a:extLst>
              <a:ext uri="{FF2B5EF4-FFF2-40B4-BE49-F238E27FC236}">
                <a16:creationId xmlns:a16="http://schemas.microsoft.com/office/drawing/2014/main" id="{24AE15F4-2C9F-BEB9-E982-E6CCFD9685B7}"/>
              </a:ext>
            </a:extLst>
          </p:cNvPr>
          <p:cNvSpPr txBox="1"/>
          <p:nvPr/>
        </p:nvSpPr>
        <p:spPr>
          <a:xfrm>
            <a:off x="1192602" y="34782"/>
            <a:ext cx="1283180" cy="261610"/>
          </a:xfrm>
          <a:prstGeom prst="rect">
            <a:avLst/>
          </a:prstGeom>
          <a:noFill/>
        </p:spPr>
        <p:txBody>
          <a:bodyPr wrap="square">
            <a:spAutoFit/>
          </a:bodyPr>
          <a:lstStyle/>
          <a:p>
            <a:r>
              <a:rPr lang="it-IT" sz="1100" b="1" dirty="0"/>
              <a:t>2026; 16:e70070</a:t>
            </a:r>
          </a:p>
        </p:txBody>
      </p:sp>
      <p:grpSp>
        <p:nvGrpSpPr>
          <p:cNvPr id="31" name="Gruppo 30">
            <a:extLst>
              <a:ext uri="{FF2B5EF4-FFF2-40B4-BE49-F238E27FC236}">
                <a16:creationId xmlns:a16="http://schemas.microsoft.com/office/drawing/2014/main" id="{0DFFB2F8-0377-1870-1B8E-05368E4DF829}"/>
              </a:ext>
            </a:extLst>
          </p:cNvPr>
          <p:cNvGrpSpPr/>
          <p:nvPr/>
        </p:nvGrpSpPr>
        <p:grpSpPr>
          <a:xfrm>
            <a:off x="303829" y="2841391"/>
            <a:ext cx="4275126" cy="1667108"/>
            <a:chOff x="303829" y="2841391"/>
            <a:chExt cx="4275126" cy="1667108"/>
          </a:xfrm>
        </p:grpSpPr>
        <p:pic>
          <p:nvPicPr>
            <p:cNvPr id="27" name="Immagine 26">
              <a:extLst>
                <a:ext uri="{FF2B5EF4-FFF2-40B4-BE49-F238E27FC236}">
                  <a16:creationId xmlns:a16="http://schemas.microsoft.com/office/drawing/2014/main" id="{BBC27400-BBC6-41CD-9D1C-BBE0F300F53C}"/>
                </a:ext>
              </a:extLst>
            </p:cNvPr>
            <p:cNvPicPr>
              <a:picLocks noChangeAspect="1"/>
            </p:cNvPicPr>
            <p:nvPr/>
          </p:nvPicPr>
          <p:blipFill>
            <a:blip r:embed="rId4"/>
            <a:srcRect r="74532"/>
            <a:stretch>
              <a:fillRect/>
            </a:stretch>
          </p:blipFill>
          <p:spPr>
            <a:xfrm>
              <a:off x="303829" y="2841391"/>
              <a:ext cx="1904534" cy="1667108"/>
            </a:xfrm>
            <a:prstGeom prst="rect">
              <a:avLst/>
            </a:prstGeom>
          </p:spPr>
        </p:pic>
        <p:pic>
          <p:nvPicPr>
            <p:cNvPr id="28" name="Immagine 27">
              <a:extLst>
                <a:ext uri="{FF2B5EF4-FFF2-40B4-BE49-F238E27FC236}">
                  <a16:creationId xmlns:a16="http://schemas.microsoft.com/office/drawing/2014/main" id="{57961ED1-F64B-B329-A2BC-D2FD83C9ABF2}"/>
                </a:ext>
              </a:extLst>
            </p:cNvPr>
            <p:cNvPicPr>
              <a:picLocks noChangeAspect="1"/>
            </p:cNvPicPr>
            <p:nvPr/>
          </p:nvPicPr>
          <p:blipFill>
            <a:blip r:embed="rId4"/>
            <a:srcRect l="66188"/>
            <a:stretch>
              <a:fillRect/>
            </a:stretch>
          </p:blipFill>
          <p:spPr>
            <a:xfrm>
              <a:off x="2050445" y="2841391"/>
              <a:ext cx="2528510" cy="1667108"/>
            </a:xfrm>
            <a:prstGeom prst="rect">
              <a:avLst/>
            </a:prstGeom>
          </p:spPr>
        </p:pic>
      </p:grpSp>
      <p:sp>
        <p:nvSpPr>
          <p:cNvPr id="30" name="CasellaDiTesto 29">
            <a:extLst>
              <a:ext uri="{FF2B5EF4-FFF2-40B4-BE49-F238E27FC236}">
                <a16:creationId xmlns:a16="http://schemas.microsoft.com/office/drawing/2014/main" id="{6BB46BC7-318C-9B8B-403F-EEF05F075EE3}"/>
              </a:ext>
            </a:extLst>
          </p:cNvPr>
          <p:cNvSpPr txBox="1"/>
          <p:nvPr/>
        </p:nvSpPr>
        <p:spPr>
          <a:xfrm>
            <a:off x="303829" y="2533562"/>
            <a:ext cx="6094562" cy="276999"/>
          </a:xfrm>
          <a:prstGeom prst="rect">
            <a:avLst/>
          </a:prstGeom>
          <a:noFill/>
        </p:spPr>
        <p:txBody>
          <a:bodyPr wrap="square">
            <a:spAutoFit/>
          </a:bodyPr>
          <a:lstStyle/>
          <a:p>
            <a:r>
              <a:rPr lang="en-US" sz="1200" b="1" dirty="0"/>
              <a:t>Table: Distribution of GLP-1 Receptor</a:t>
            </a:r>
            <a:endParaRPr lang="it-IT" sz="1200" dirty="0"/>
          </a:p>
        </p:txBody>
      </p:sp>
    </p:spTree>
    <p:extLst>
      <p:ext uri="{BB962C8B-B14F-4D97-AF65-F5344CB8AC3E}">
        <p14:creationId xmlns:p14="http://schemas.microsoft.com/office/powerpoint/2010/main" val="1275209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FA475E-3070-183F-16C3-08AF71962024}"/>
              </a:ext>
            </a:extLst>
          </p:cNvPr>
          <p:cNvSpPr>
            <a:spLocks noGrp="1"/>
          </p:cNvSpPr>
          <p:nvPr>
            <p:ph type="ctrTitle"/>
          </p:nvPr>
        </p:nvSpPr>
        <p:spPr/>
        <p:txBody>
          <a:bodyPr/>
          <a:lstStyle/>
          <a:p>
            <a:endParaRPr lang="it-IT"/>
          </a:p>
        </p:txBody>
      </p:sp>
      <p:sp>
        <p:nvSpPr>
          <p:cNvPr id="3" name="Sottotitolo 2">
            <a:extLst>
              <a:ext uri="{FF2B5EF4-FFF2-40B4-BE49-F238E27FC236}">
                <a16:creationId xmlns:a16="http://schemas.microsoft.com/office/drawing/2014/main" id="{26319CD4-4762-4B9A-D2BB-B8F7FE9EEDFC}"/>
              </a:ext>
            </a:extLst>
          </p:cNvPr>
          <p:cNvSpPr>
            <a:spLocks noGrp="1"/>
          </p:cNvSpPr>
          <p:nvPr>
            <p:ph type="subTitle" idx="1"/>
          </p:nvPr>
        </p:nvSpPr>
        <p:spPr/>
        <p:txBody>
          <a:bodyPr/>
          <a:lstStyle/>
          <a:p>
            <a:endParaRPr lang="it-IT"/>
          </a:p>
        </p:txBody>
      </p:sp>
      <p:sp>
        <p:nvSpPr>
          <p:cNvPr id="4" name="Rettangolo 3">
            <a:extLst>
              <a:ext uri="{FF2B5EF4-FFF2-40B4-BE49-F238E27FC236}">
                <a16:creationId xmlns:a16="http://schemas.microsoft.com/office/drawing/2014/main" id="{797581B5-AFE5-DC70-0F3C-D6D58B66B16F}"/>
              </a:ext>
            </a:extLst>
          </p:cNvPr>
          <p:cNvSpPr/>
          <p:nvPr/>
        </p:nvSpPr>
        <p:spPr>
          <a:xfrm>
            <a:off x="-24154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8" name="Immagine 7">
            <a:extLst>
              <a:ext uri="{FF2B5EF4-FFF2-40B4-BE49-F238E27FC236}">
                <a16:creationId xmlns:a16="http://schemas.microsoft.com/office/drawing/2014/main" id="{ABFC0CCD-7E00-B7B6-680D-930AEB5B03A9}"/>
              </a:ext>
            </a:extLst>
          </p:cNvPr>
          <p:cNvPicPr>
            <a:picLocks noChangeAspect="1"/>
          </p:cNvPicPr>
          <p:nvPr/>
        </p:nvPicPr>
        <p:blipFill>
          <a:blip r:embed="rId2"/>
          <a:stretch>
            <a:fillRect/>
          </a:stretch>
        </p:blipFill>
        <p:spPr>
          <a:xfrm>
            <a:off x="-146277" y="1778479"/>
            <a:ext cx="6765949" cy="2947359"/>
          </a:xfrm>
          <a:prstGeom prst="rect">
            <a:avLst/>
          </a:prstGeom>
        </p:spPr>
      </p:pic>
      <p:pic>
        <p:nvPicPr>
          <p:cNvPr id="17" name="Immagine 16">
            <a:extLst>
              <a:ext uri="{FF2B5EF4-FFF2-40B4-BE49-F238E27FC236}">
                <a16:creationId xmlns:a16="http://schemas.microsoft.com/office/drawing/2014/main" id="{48ABF15F-1E0C-D156-7367-C61D4BEA479A}"/>
              </a:ext>
            </a:extLst>
          </p:cNvPr>
          <p:cNvPicPr>
            <a:picLocks noChangeAspect="1"/>
          </p:cNvPicPr>
          <p:nvPr/>
        </p:nvPicPr>
        <p:blipFill>
          <a:blip r:embed="rId3"/>
          <a:stretch>
            <a:fillRect/>
          </a:stretch>
        </p:blipFill>
        <p:spPr>
          <a:xfrm>
            <a:off x="6517473" y="0"/>
            <a:ext cx="5502453" cy="6858000"/>
          </a:xfrm>
          <a:prstGeom prst="rect">
            <a:avLst/>
          </a:prstGeom>
        </p:spPr>
      </p:pic>
      <p:sp>
        <p:nvSpPr>
          <p:cNvPr id="5" name="Rettangolo 4">
            <a:extLst>
              <a:ext uri="{FF2B5EF4-FFF2-40B4-BE49-F238E27FC236}">
                <a16:creationId xmlns:a16="http://schemas.microsoft.com/office/drawing/2014/main" id="{A993E670-D4BF-141D-CD83-0A656C21FF03}"/>
              </a:ext>
            </a:extLst>
          </p:cNvPr>
          <p:cNvSpPr/>
          <p:nvPr/>
        </p:nvSpPr>
        <p:spPr>
          <a:xfrm>
            <a:off x="6619672" y="612843"/>
            <a:ext cx="1143000" cy="817123"/>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628CBC90-C4CC-5162-97F1-677111525DD6}"/>
              </a:ext>
            </a:extLst>
          </p:cNvPr>
          <p:cNvSpPr/>
          <p:nvPr/>
        </p:nvSpPr>
        <p:spPr>
          <a:xfrm>
            <a:off x="9933561" y="583660"/>
            <a:ext cx="825230" cy="817123"/>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a:extLst>
              <a:ext uri="{FF2B5EF4-FFF2-40B4-BE49-F238E27FC236}">
                <a16:creationId xmlns:a16="http://schemas.microsoft.com/office/drawing/2014/main" id="{EAA4ED85-98F2-B024-FF64-0F85A6F6DCBF}"/>
              </a:ext>
            </a:extLst>
          </p:cNvPr>
          <p:cNvSpPr/>
          <p:nvPr/>
        </p:nvSpPr>
        <p:spPr>
          <a:xfrm>
            <a:off x="8604100" y="1660188"/>
            <a:ext cx="1074921" cy="1591971"/>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a:extLst>
              <a:ext uri="{FF2B5EF4-FFF2-40B4-BE49-F238E27FC236}">
                <a16:creationId xmlns:a16="http://schemas.microsoft.com/office/drawing/2014/main" id="{529AB14E-9C38-5F6F-67EF-84B7E8EC4D35}"/>
              </a:ext>
            </a:extLst>
          </p:cNvPr>
          <p:cNvSpPr/>
          <p:nvPr/>
        </p:nvSpPr>
        <p:spPr>
          <a:xfrm>
            <a:off x="9933561" y="3577904"/>
            <a:ext cx="903052" cy="2122505"/>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3878758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FAC64-E5EF-D38F-2DE1-3677DD01D0BF}"/>
            </a:ext>
          </a:extLst>
        </p:cNvPr>
        <p:cNvGrpSpPr/>
        <p:nvPr/>
      </p:nvGrpSpPr>
      <p:grpSpPr>
        <a:xfrm>
          <a:off x="0" y="0"/>
          <a:ext cx="0" cy="0"/>
          <a:chOff x="0" y="0"/>
          <a:chExt cx="0" cy="0"/>
        </a:xfrm>
      </p:grpSpPr>
      <p:grpSp>
        <p:nvGrpSpPr>
          <p:cNvPr id="6" name="Gruppo 5">
            <a:extLst>
              <a:ext uri="{FF2B5EF4-FFF2-40B4-BE49-F238E27FC236}">
                <a16:creationId xmlns:a16="http://schemas.microsoft.com/office/drawing/2014/main" id="{862F18E4-1F68-E621-5A53-EBA0C04792B2}"/>
              </a:ext>
            </a:extLst>
          </p:cNvPr>
          <p:cNvGrpSpPr/>
          <p:nvPr/>
        </p:nvGrpSpPr>
        <p:grpSpPr>
          <a:xfrm>
            <a:off x="8626" y="0"/>
            <a:ext cx="11900106" cy="6858000"/>
            <a:chOff x="8626" y="0"/>
            <a:chExt cx="11900106" cy="6858000"/>
          </a:xfrm>
        </p:grpSpPr>
        <p:grpSp>
          <p:nvGrpSpPr>
            <p:cNvPr id="3" name="Gruppo 2">
              <a:extLst>
                <a:ext uri="{FF2B5EF4-FFF2-40B4-BE49-F238E27FC236}">
                  <a16:creationId xmlns:a16="http://schemas.microsoft.com/office/drawing/2014/main" id="{F4496976-6343-5AD9-AB5D-D8D2F9A67A3E}"/>
                </a:ext>
              </a:extLst>
            </p:cNvPr>
            <p:cNvGrpSpPr/>
            <p:nvPr/>
          </p:nvGrpSpPr>
          <p:grpSpPr>
            <a:xfrm>
              <a:off x="959614" y="0"/>
              <a:ext cx="10272772" cy="6858000"/>
              <a:chOff x="959614" y="0"/>
              <a:chExt cx="10272772" cy="6858000"/>
            </a:xfrm>
          </p:grpSpPr>
          <p:pic>
            <p:nvPicPr>
              <p:cNvPr id="7" name="Immagine 6">
                <a:extLst>
                  <a:ext uri="{FF2B5EF4-FFF2-40B4-BE49-F238E27FC236}">
                    <a16:creationId xmlns:a16="http://schemas.microsoft.com/office/drawing/2014/main" id="{EEFD0815-2FE6-3262-3567-2D4D67D58D85}"/>
                  </a:ext>
                </a:extLst>
              </p:cNvPr>
              <p:cNvPicPr>
                <a:picLocks noChangeAspect="1"/>
              </p:cNvPicPr>
              <p:nvPr/>
            </p:nvPicPr>
            <p:blipFill>
              <a:blip r:embed="rId2"/>
              <a:stretch>
                <a:fillRect/>
              </a:stretch>
            </p:blipFill>
            <p:spPr>
              <a:xfrm>
                <a:off x="959614" y="0"/>
                <a:ext cx="10272772" cy="6858000"/>
              </a:xfrm>
              <a:prstGeom prst="rect">
                <a:avLst/>
              </a:prstGeom>
            </p:spPr>
          </p:pic>
          <p:sp>
            <p:nvSpPr>
              <p:cNvPr id="2" name="Rettangolo 1">
                <a:extLst>
                  <a:ext uri="{FF2B5EF4-FFF2-40B4-BE49-F238E27FC236}">
                    <a16:creationId xmlns:a16="http://schemas.microsoft.com/office/drawing/2014/main" id="{6577B998-4ED4-FDEF-B200-23862D36DAC6}"/>
                  </a:ext>
                </a:extLst>
              </p:cNvPr>
              <p:cNvSpPr/>
              <p:nvPr/>
            </p:nvSpPr>
            <p:spPr>
              <a:xfrm>
                <a:off x="5926347" y="77638"/>
                <a:ext cx="5306039" cy="66423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pic>
          <p:nvPicPr>
            <p:cNvPr id="5" name="Immagine 4">
              <a:extLst>
                <a:ext uri="{FF2B5EF4-FFF2-40B4-BE49-F238E27FC236}">
                  <a16:creationId xmlns:a16="http://schemas.microsoft.com/office/drawing/2014/main" id="{11921D96-2944-0944-9706-9C50B5FF4D23}"/>
                </a:ext>
              </a:extLst>
            </p:cNvPr>
            <p:cNvPicPr>
              <a:picLocks noChangeAspect="1"/>
            </p:cNvPicPr>
            <p:nvPr/>
          </p:nvPicPr>
          <p:blipFill>
            <a:blip r:embed="rId3"/>
            <a:stretch>
              <a:fillRect/>
            </a:stretch>
          </p:blipFill>
          <p:spPr>
            <a:xfrm>
              <a:off x="6505728" y="0"/>
              <a:ext cx="5403004" cy="6858000"/>
            </a:xfrm>
            <a:prstGeom prst="rect">
              <a:avLst/>
            </a:prstGeom>
          </p:spPr>
        </p:pic>
        <p:sp>
          <p:nvSpPr>
            <p:cNvPr id="4" name="Rettangolo 3">
              <a:extLst>
                <a:ext uri="{FF2B5EF4-FFF2-40B4-BE49-F238E27FC236}">
                  <a16:creationId xmlns:a16="http://schemas.microsoft.com/office/drawing/2014/main" id="{ABB56ED4-1494-6EF9-05B2-6F42A3B696C5}"/>
                </a:ext>
              </a:extLst>
            </p:cNvPr>
            <p:cNvSpPr/>
            <p:nvPr/>
          </p:nvSpPr>
          <p:spPr>
            <a:xfrm>
              <a:off x="8626" y="966158"/>
              <a:ext cx="1061049" cy="8885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Tree>
    <p:extLst>
      <p:ext uri="{BB962C8B-B14F-4D97-AF65-F5344CB8AC3E}">
        <p14:creationId xmlns:p14="http://schemas.microsoft.com/office/powerpoint/2010/main" val="1658271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a:xfrm>
            <a:off x="4097548" y="-2165402"/>
            <a:ext cx="8766163" cy="3227514"/>
          </a:xfrm>
        </p:spPr>
        <p:txBody>
          <a:bodyPr/>
          <a:lstStyle/>
          <a:p>
            <a:pPr algn="ctr"/>
            <a:r>
              <a:rPr lang="it-IT" dirty="0">
                <a:solidFill>
                  <a:srgbClr val="002060"/>
                </a:solidFill>
              </a:rPr>
              <a:t>TAKE HOME MESSAGE</a:t>
            </a:r>
          </a:p>
        </p:txBody>
      </p:sp>
      <p:sp>
        <p:nvSpPr>
          <p:cNvPr id="4" name="CasellaDiTesto 3">
            <a:extLst>
              <a:ext uri="{FF2B5EF4-FFF2-40B4-BE49-F238E27FC236}">
                <a16:creationId xmlns:a16="http://schemas.microsoft.com/office/drawing/2014/main" id="{A1136F7E-B1CC-5DCF-DD90-C8A4860D8CCD}"/>
              </a:ext>
            </a:extLst>
          </p:cNvPr>
          <p:cNvSpPr txBox="1"/>
          <p:nvPr/>
        </p:nvSpPr>
        <p:spPr>
          <a:xfrm>
            <a:off x="5488489" y="1481747"/>
            <a:ext cx="5984280" cy="3046988"/>
          </a:xfrm>
          <a:prstGeom prst="rect">
            <a:avLst/>
          </a:prstGeom>
          <a:noFill/>
        </p:spPr>
        <p:txBody>
          <a:bodyPr wrap="square">
            <a:spAutoFit/>
          </a:bodyPr>
          <a:lstStyle/>
          <a:p>
            <a:pPr algn="ctr"/>
            <a:r>
              <a:rPr lang="en-US" sz="4800" b="1" dirty="0">
                <a:solidFill>
                  <a:srgbClr val="002060"/>
                </a:solidFill>
                <a:effectLst>
                  <a:outerShdw blurRad="38100" dist="38100" dir="2700000" algn="tl">
                    <a:srgbClr val="000000">
                      <a:alpha val="43137"/>
                    </a:srgbClr>
                  </a:outerShdw>
                </a:effectLst>
              </a:rPr>
              <a:t>Even during GLP-1 RA treatment, nutrition must remain a pillar in obesity management</a:t>
            </a:r>
            <a:endParaRPr lang="it-IT" sz="4800" b="1" dirty="0">
              <a:solidFill>
                <a:srgbClr val="002060"/>
              </a:solidFill>
              <a:effectLst>
                <a:outerShdw blurRad="38100" dist="38100" dir="2700000" algn="tl">
                  <a:srgbClr val="000000">
                    <a:alpha val="43137"/>
                  </a:srgbClr>
                </a:outerShdw>
              </a:effectLst>
            </a:endParaRPr>
          </a:p>
        </p:txBody>
      </p:sp>
      <p:sp>
        <p:nvSpPr>
          <p:cNvPr id="6" name="CasellaDiTesto 5">
            <a:extLst>
              <a:ext uri="{FF2B5EF4-FFF2-40B4-BE49-F238E27FC236}">
                <a16:creationId xmlns:a16="http://schemas.microsoft.com/office/drawing/2014/main" id="{8A389AF7-D45E-1FB0-9B01-905CAC6C8450}"/>
              </a:ext>
            </a:extLst>
          </p:cNvPr>
          <p:cNvSpPr txBox="1"/>
          <p:nvPr/>
        </p:nvSpPr>
        <p:spPr>
          <a:xfrm>
            <a:off x="5071950" y="4776088"/>
            <a:ext cx="6817358" cy="1200329"/>
          </a:xfrm>
          <a:prstGeom prst="rect">
            <a:avLst/>
          </a:prstGeom>
          <a:noFill/>
          <a:ln w="28575">
            <a:noFill/>
          </a:ln>
        </p:spPr>
        <p:txBody>
          <a:bodyPr wrap="square">
            <a:spAutoFit/>
          </a:bodyPr>
          <a:lstStyle/>
          <a:p>
            <a:pPr algn="ctr"/>
            <a:r>
              <a:rPr lang="it-IT" sz="7200" b="1" i="0" u="none" strike="noStrike" baseline="0" dirty="0">
                <a:solidFill>
                  <a:srgbClr val="C00000"/>
                </a:solidFill>
                <a:latin typeface="Myriad Pro Cond"/>
              </a:rPr>
              <a:t>GRAZIE</a:t>
            </a:r>
            <a:endParaRPr lang="it-IT" sz="7200" b="1" dirty="0">
              <a:solidFill>
                <a:srgbClr val="C00000"/>
              </a:solidFill>
              <a:effectLst>
                <a:outerShdw blurRad="38100" dist="38100" dir="2700000" algn="tl">
                  <a:srgbClr val="000000">
                    <a:alpha val="43137"/>
                  </a:srgbClr>
                </a:outerShdw>
              </a:effectLst>
            </a:endParaRPr>
          </a:p>
        </p:txBody>
      </p:sp>
      <p:sp>
        <p:nvSpPr>
          <p:cNvPr id="8" name="CasellaDiTesto 7">
            <a:extLst>
              <a:ext uri="{FF2B5EF4-FFF2-40B4-BE49-F238E27FC236}">
                <a16:creationId xmlns:a16="http://schemas.microsoft.com/office/drawing/2014/main" id="{EAC2EDA5-6ED2-F887-6FCC-15C638D20981}"/>
              </a:ext>
            </a:extLst>
          </p:cNvPr>
          <p:cNvSpPr txBox="1"/>
          <p:nvPr/>
        </p:nvSpPr>
        <p:spPr>
          <a:xfrm>
            <a:off x="8946972" y="6051721"/>
            <a:ext cx="6281819" cy="461665"/>
          </a:xfrm>
          <a:prstGeom prst="rect">
            <a:avLst/>
          </a:prstGeom>
          <a:noFill/>
          <a:ln w="28575">
            <a:noFill/>
          </a:ln>
        </p:spPr>
        <p:txBody>
          <a:bodyPr wrap="square">
            <a:spAutoFit/>
          </a:bodyPr>
          <a:lstStyle/>
          <a:p>
            <a:pPr algn="just"/>
            <a:r>
              <a:rPr lang="it-IT" sz="2400" b="1" dirty="0">
                <a:solidFill>
                  <a:srgbClr val="002060"/>
                </a:solidFill>
                <a:latin typeface="Myriad Pro Cond"/>
              </a:rPr>
              <a:t>lschiavo@unisa.it</a:t>
            </a:r>
            <a:endParaRPr lang="it-IT" sz="2400" dirty="0">
              <a:solidFill>
                <a:srgbClr val="002060"/>
              </a:solidFill>
            </a:endParaRPr>
          </a:p>
        </p:txBody>
      </p:sp>
    </p:spTree>
    <p:extLst>
      <p:ext uri="{BB962C8B-B14F-4D97-AF65-F5344CB8AC3E}">
        <p14:creationId xmlns:p14="http://schemas.microsoft.com/office/powerpoint/2010/main" val="1745545523"/>
      </p:ext>
    </p:extLst>
  </p:cSld>
  <p:clrMapOvr>
    <a:masterClrMapping/>
  </p:clrMapOvr>
</p:sld>
</file>

<file path=ppt/theme/theme1.xml><?xml version="1.0" encoding="utf-8"?>
<a:theme xmlns:a="http://schemas.openxmlformats.org/drawingml/2006/main" name="RetrospectVTI">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2167526_TF33476885.potx" id="{67A3B757-088A-4997-AD47-EBBB609AAF73}" vid="{61F4B085-7BC3-43AB-AFF0-C8B68BB76BF9}"/>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A941CA7C-A0BF-44EF-B2E5-7539C3B9B0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E0A2CB4-6869-426F-8BC4-A32C90CBE263}">
  <ds:schemaRefs>
    <ds:schemaRef ds:uri="http://schemas.microsoft.com/sharepoint/v3/contenttype/forms"/>
  </ds:schemaRefs>
</ds:datastoreItem>
</file>

<file path=customXml/itemProps3.xml><?xml version="1.0" encoding="utf-8"?>
<ds:datastoreItem xmlns:ds="http://schemas.openxmlformats.org/officeDocument/2006/customXml" ds:itemID="{A4E879E6-8FFE-4154-8F2A-F7518B89B376}">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Presentazione classica per assemblea generale aziendale</Template>
  <TotalTime>712</TotalTime>
  <Words>511</Words>
  <Application>Microsoft Office PowerPoint</Application>
  <PresentationFormat>Widescreen</PresentationFormat>
  <Paragraphs>66</Paragraphs>
  <Slides>25</Slides>
  <Notes>0</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25</vt:i4>
      </vt:variant>
    </vt:vector>
  </HeadingPairs>
  <TitlesOfParts>
    <vt:vector size="34" baseType="lpstr">
      <vt:lpstr>Arial</vt:lpstr>
      <vt:lpstr>Calibri</vt:lpstr>
      <vt:lpstr>Merriweather</vt:lpstr>
      <vt:lpstr>Montserrat</vt:lpstr>
      <vt:lpstr>Myriad Pro Cond</vt:lpstr>
      <vt:lpstr>OTNEJMScalaSansLF-Bold</vt:lpstr>
      <vt:lpstr>Palatino Linotype</vt:lpstr>
      <vt:lpstr>Wingdings</vt:lpstr>
      <vt:lpstr>RetrospectVTI</vt:lpstr>
      <vt:lpstr>METABOLIC RESET: SINERGIA TRA TERAPIA NUTRIZIONALE E GLP1-RA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TAKE HOME MESSAGE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 29-30 aprile Primo Corso ACCADEMIA SICOB Direttori: M. De Luca - M.A. Zappa</dc:title>
  <dc:creator>Eliana Rispoli</dc:creator>
  <cp:lastModifiedBy>Luigi SCHIAVO</cp:lastModifiedBy>
  <cp:revision>22</cp:revision>
  <dcterms:created xsi:type="dcterms:W3CDTF">2022-02-27T17:36:31Z</dcterms:created>
  <dcterms:modified xsi:type="dcterms:W3CDTF">2026-09-16T19:14:30Z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